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87" r:id="rId3"/>
    <p:sldId id="257" r:id="rId4"/>
    <p:sldId id="258" r:id="rId5"/>
    <p:sldId id="259" r:id="rId6"/>
    <p:sldId id="260" r:id="rId7"/>
    <p:sldId id="286" r:id="rId8"/>
    <p:sldId id="261" r:id="rId9"/>
    <p:sldId id="263" r:id="rId10"/>
    <p:sldId id="275" r:id="rId11"/>
    <p:sldId id="264" r:id="rId12"/>
    <p:sldId id="285" r:id="rId13"/>
    <p:sldId id="265" r:id="rId14"/>
    <p:sldId id="266" r:id="rId15"/>
    <p:sldId id="270" r:id="rId16"/>
    <p:sldId id="267" r:id="rId17"/>
    <p:sldId id="268" r:id="rId18"/>
    <p:sldId id="269" r:id="rId19"/>
    <p:sldId id="271" r:id="rId20"/>
    <p:sldId id="272" r:id="rId21"/>
    <p:sldId id="273" r:id="rId22"/>
    <p:sldId id="274" r:id="rId23"/>
    <p:sldId id="280" r:id="rId24"/>
    <p:sldId id="281" r:id="rId25"/>
    <p:sldId id="278" r:id="rId26"/>
    <p:sldId id="282" r:id="rId27"/>
    <p:sldId id="262" r:id="rId28"/>
    <p:sldId id="277" r:id="rId29"/>
    <p:sldId id="279" r:id="rId30"/>
    <p:sldId id="283" r:id="rId31"/>
    <p:sldId id="284" r:id="rId32"/>
    <p:sldId id="288" r:id="rId33"/>
    <p:sldId id="276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4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Shepherdstown Fire Department ESO Documentation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7035660" cy="1239894"/>
          </a:xfrm>
        </p:spPr>
        <p:txBody>
          <a:bodyPr/>
          <a:lstStyle/>
          <a:p>
            <a:r>
              <a:rPr lang="en-US" dirty="0"/>
              <a:t>A Review and User Guide for the completion of a FIRE MODULE Report for the Shepherdstown Fire Department, in ESO.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24" y="5023764"/>
            <a:ext cx="2457876" cy="183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81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41ABC4-BA36-4F91-A5F4-2D885EE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2275BE-DAAC-4962-A0D4-C3EE79381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2926515"/>
            <a:ext cx="10629900" cy="3101983"/>
          </a:xfrm>
        </p:spPr>
        <p:txBody>
          <a:bodyPr>
            <a:normAutofit/>
          </a:bodyPr>
          <a:lstStyle/>
          <a:p>
            <a:r>
              <a:rPr lang="en-US" sz="2400" dirty="0"/>
              <a:t>Ensure understanding on FIRE MODULE minimal completion requirements.</a:t>
            </a:r>
          </a:p>
          <a:p>
            <a:r>
              <a:rPr lang="en-US" sz="2400" dirty="0"/>
              <a:t>Highlight areas of concerns found in FIRE MODULE reports being completed.</a:t>
            </a:r>
          </a:p>
          <a:p>
            <a:r>
              <a:rPr lang="en-US" sz="2400" dirty="0"/>
              <a:t>Familiarize all responders with January 2019 changes. </a:t>
            </a:r>
          </a:p>
          <a:p>
            <a:r>
              <a:rPr lang="en-US" sz="2400" dirty="0"/>
              <a:t>Opportunity for open dialogue on ESO best practices. </a:t>
            </a:r>
          </a:p>
        </p:txBody>
      </p:sp>
    </p:spTree>
    <p:extLst>
      <p:ext uri="{BB962C8B-B14F-4D97-AF65-F5344CB8AC3E}">
        <p14:creationId xmlns:p14="http://schemas.microsoft.com/office/powerpoint/2010/main" val="109738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769" y="2651691"/>
            <a:ext cx="7729728" cy="3101983"/>
          </a:xfrm>
        </p:spPr>
        <p:txBody>
          <a:bodyPr>
            <a:normAutofit/>
          </a:bodyPr>
          <a:lstStyle/>
          <a:p>
            <a:r>
              <a:rPr lang="en-US" sz="3600" dirty="0"/>
              <a:t>Username and Password are </a:t>
            </a:r>
            <a:br>
              <a:rPr lang="en-US" sz="3600" dirty="0"/>
            </a:br>
            <a:r>
              <a:rPr lang="en-US" sz="3600" dirty="0"/>
              <a:t>specific to each user. </a:t>
            </a:r>
          </a:p>
          <a:p>
            <a:pPr lvl="1"/>
            <a:r>
              <a:rPr lang="en-US" sz="2200" dirty="0"/>
              <a:t>If you do not know/have a Username/Password, </a:t>
            </a:r>
            <a:br>
              <a:rPr lang="en-US" sz="2200" dirty="0"/>
            </a:br>
            <a:r>
              <a:rPr lang="en-US" sz="2200" dirty="0"/>
              <a:t>please contact the EMS Chief. </a:t>
            </a:r>
          </a:p>
          <a:p>
            <a:r>
              <a:rPr lang="en-US" sz="3600" dirty="0"/>
              <a:t>Agency ID: SVFD3EMS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97" y="2438400"/>
            <a:ext cx="3728403" cy="3786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86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490" y="2657523"/>
            <a:ext cx="11096010" cy="3856636"/>
          </a:xfrm>
        </p:spPr>
        <p:txBody>
          <a:bodyPr/>
          <a:lstStyle/>
          <a:p>
            <a:r>
              <a:rPr lang="en-US" sz="3200" dirty="0"/>
              <a:t>Each module is permission specific</a:t>
            </a:r>
          </a:p>
          <a:p>
            <a:r>
              <a:rPr lang="en-US" sz="3200" dirty="0"/>
              <a:t>Four main Permission Types:</a:t>
            </a:r>
          </a:p>
          <a:p>
            <a:pPr lvl="1"/>
            <a:r>
              <a:rPr lang="en-US" dirty="0"/>
              <a:t>Administrator – Chiefs</a:t>
            </a:r>
          </a:p>
          <a:p>
            <a:pPr lvl="1"/>
            <a:r>
              <a:rPr lang="en-US" dirty="0"/>
              <a:t>Fire and EMS Officer – All Line Officers</a:t>
            </a:r>
          </a:p>
          <a:p>
            <a:pPr lvl="1"/>
            <a:r>
              <a:rPr lang="en-US" dirty="0"/>
              <a:t>Fire and EMS User – All Users</a:t>
            </a:r>
          </a:p>
          <a:p>
            <a:pPr lvl="1"/>
            <a:r>
              <a:rPr lang="en-US" dirty="0"/>
              <a:t>JCESA Admin and QA – JCESA Captains</a:t>
            </a:r>
          </a:p>
          <a:p>
            <a:r>
              <a:rPr lang="en-US" sz="3200" dirty="0"/>
              <a:t>Fire and EHR Modules are used for </a:t>
            </a:r>
            <a:r>
              <a:rPr lang="en-US" sz="3200" dirty="0" err="1"/>
              <a:t>ePCR</a:t>
            </a:r>
            <a:r>
              <a:rPr lang="en-US" sz="3200" dirty="0"/>
              <a:t> and NFIRS reporting.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880534" y="4585841"/>
            <a:ext cx="321733" cy="29633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97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ehr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9100" y="3143250"/>
            <a:ext cx="5434584" cy="2596776"/>
          </a:xfrm>
        </p:spPr>
        <p:txBody>
          <a:bodyPr>
            <a:noAutofit/>
          </a:bodyPr>
          <a:lstStyle/>
          <a:p>
            <a:r>
              <a:rPr lang="en-US" sz="2400" dirty="0"/>
              <a:t>Used by EMT+ for chronological record of patient care. </a:t>
            </a:r>
          </a:p>
          <a:p>
            <a:r>
              <a:rPr lang="en-US" sz="2400" dirty="0"/>
              <a:t>All personnel who transport to the hospital are reported on </a:t>
            </a:r>
            <a:r>
              <a:rPr lang="en-US" sz="2400" dirty="0" err="1"/>
              <a:t>ePCR</a:t>
            </a:r>
            <a:r>
              <a:rPr lang="en-US" sz="2400" dirty="0"/>
              <a:t>.</a:t>
            </a:r>
          </a:p>
          <a:p>
            <a:r>
              <a:rPr lang="en-US" sz="2400" dirty="0"/>
              <a:t>All personnel who provide care/treatment are reported. </a:t>
            </a:r>
          </a:p>
          <a:p>
            <a:r>
              <a:rPr lang="en-US" sz="2400" dirty="0" err="1"/>
              <a:t>ePCR</a:t>
            </a:r>
            <a:r>
              <a:rPr lang="en-US" sz="2400" dirty="0"/>
              <a:t> is submitted to the WVOEMS and National Reporting Database daily.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5599684" cy="2596776"/>
          </a:xfrm>
        </p:spPr>
        <p:txBody>
          <a:bodyPr>
            <a:noAutofit/>
          </a:bodyPr>
          <a:lstStyle/>
          <a:p>
            <a:r>
              <a:rPr lang="en-US" sz="2400" dirty="0"/>
              <a:t>Used by ALL members (normally unit officer) to document actions.</a:t>
            </a:r>
          </a:p>
          <a:p>
            <a:r>
              <a:rPr lang="en-US" sz="2400" dirty="0"/>
              <a:t>Document all responses and actions taken. </a:t>
            </a:r>
          </a:p>
          <a:p>
            <a:r>
              <a:rPr lang="en-US" sz="2400" dirty="0"/>
              <a:t>All personnel, on ALL apparatus are to be listed – including those who “Stand By,” or POV respond.</a:t>
            </a:r>
          </a:p>
          <a:p>
            <a:r>
              <a:rPr lang="en-US" sz="2400" dirty="0"/>
              <a:t>Submitted monthly to NFIRS.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dirty="0"/>
              <a:t>fire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EHR vs Fire</a:t>
            </a:r>
          </a:p>
        </p:txBody>
      </p:sp>
    </p:spTree>
    <p:extLst>
      <p:ext uri="{BB962C8B-B14F-4D97-AF65-F5344CB8AC3E}">
        <p14:creationId xmlns:p14="http://schemas.microsoft.com/office/powerpoint/2010/main" val="2974013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701800" y="1434244"/>
            <a:ext cx="8991600" cy="1645920"/>
          </a:xfrm>
        </p:spPr>
        <p:txBody>
          <a:bodyPr/>
          <a:lstStyle/>
          <a:p>
            <a:r>
              <a:rPr lang="en-US" dirty="0"/>
              <a:t>2019 Changes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22300" y="3717465"/>
            <a:ext cx="11150600" cy="1265082"/>
          </a:xfrm>
        </p:spPr>
        <p:txBody>
          <a:bodyPr>
            <a:noAutofit/>
          </a:bodyPr>
          <a:lstStyle/>
          <a:p>
            <a:r>
              <a:rPr lang="en-US" sz="3200" dirty="0"/>
              <a:t>Effective January 1, 2019, by the order of Fire and EMS officers, a “FIRE Module” report is to be completed for ALL responses: regardless of type of call, apparatus response, or role on the scene a FIRE module report shall be completed by the most appropriate member of the crew/response. Only 1 fire module record per call. </a:t>
            </a:r>
          </a:p>
        </p:txBody>
      </p:sp>
    </p:spTree>
    <p:extLst>
      <p:ext uri="{BB962C8B-B14F-4D97-AF65-F5344CB8AC3E}">
        <p14:creationId xmlns:p14="http://schemas.microsoft.com/office/powerpoint/2010/main" val="1293583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81EE3F-F73F-4967-9838-093D83BC0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Training only covers the FIRE module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45900E1-5243-451D-A588-1F728445615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09" r="5509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8F983F-3ABC-4793-A49D-7A64FCA98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If you need additional training on the EHR Module, please contact a EMS Line Officer or EMS Preceptor. </a:t>
            </a:r>
          </a:p>
        </p:txBody>
      </p:sp>
    </p:spTree>
    <p:extLst>
      <p:ext uri="{BB962C8B-B14F-4D97-AF65-F5344CB8AC3E}">
        <p14:creationId xmlns:p14="http://schemas.microsoft.com/office/powerpoint/2010/main" val="62879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6" y="2892044"/>
            <a:ext cx="7729728" cy="3101983"/>
          </a:xfrm>
        </p:spPr>
        <p:txBody>
          <a:bodyPr>
            <a:normAutofit/>
          </a:bodyPr>
          <a:lstStyle/>
          <a:p>
            <a:r>
              <a:rPr lang="en-US" sz="3200" dirty="0"/>
              <a:t>Open the Fire Module by clicking on the FIRE Icon. 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3815178"/>
            <a:ext cx="3746500" cy="16458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3693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84724" y="2537202"/>
            <a:ext cx="7729728" cy="3101983"/>
          </a:xfrm>
        </p:spPr>
        <p:txBody>
          <a:bodyPr>
            <a:normAutofit/>
          </a:bodyPr>
          <a:lstStyle/>
          <a:p>
            <a:r>
              <a:rPr lang="en-US" sz="3200" dirty="0"/>
              <a:t>All CAD incidents are automatically loaded in the ESO FIRE Module. Select your call from the list showing (it will have a “draft” tag):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3674172" y="4241036"/>
            <a:ext cx="5597208" cy="2452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555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22" y="2263488"/>
            <a:ext cx="8767064" cy="3796117"/>
          </a:xfrm>
        </p:spPr>
        <p:txBody>
          <a:bodyPr>
            <a:normAutofit/>
          </a:bodyPr>
          <a:lstStyle/>
          <a:p>
            <a:r>
              <a:rPr lang="en-US" sz="2800" dirty="0"/>
              <a:t>Those icons in WHITE, must be completed before the system will allow you to Lock the record. </a:t>
            </a:r>
          </a:p>
          <a:p>
            <a:r>
              <a:rPr lang="en-US" sz="2800" dirty="0"/>
              <a:t>The Fire, Casualty,  Wildland, and Arson tabs only activate based upon the details you provide in the Basic Tab. </a:t>
            </a:r>
          </a:p>
          <a:p>
            <a:pPr lvl="1"/>
            <a:r>
              <a:rPr lang="en-US" dirty="0"/>
              <a:t>The FIRE TAB is activated when a NFIRS 100+ code is selected as the Incident Type. </a:t>
            </a:r>
          </a:p>
          <a:p>
            <a:pPr lvl="1"/>
            <a:r>
              <a:rPr lang="en-US" dirty="0"/>
              <a:t>The Casualty TAB is activated should you select an injury occurred; </a:t>
            </a:r>
          </a:p>
          <a:p>
            <a:pPr lvl="1"/>
            <a:r>
              <a:rPr lang="en-US" dirty="0"/>
              <a:t>Wildland for NFIRS Incident types including brush fires, </a:t>
            </a:r>
          </a:p>
          <a:p>
            <a:pPr lvl="1"/>
            <a:r>
              <a:rPr lang="en-US" dirty="0"/>
              <a:t>and Arson Tab if you select the cause to be suspected arson. </a:t>
            </a:r>
          </a:p>
          <a:p>
            <a:pPr lvl="1"/>
            <a:r>
              <a:rPr lang="en-US" dirty="0"/>
              <a:t>ANY TIME A TAB IS ACTIVATED, the writer MUST complete the pertinent details.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50" y="738574"/>
            <a:ext cx="11586754" cy="88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7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4936" y="2663444"/>
            <a:ext cx="7729728" cy="3101983"/>
          </a:xfrm>
        </p:spPr>
        <p:txBody>
          <a:bodyPr>
            <a:normAutofit/>
          </a:bodyPr>
          <a:lstStyle/>
          <a:p>
            <a:r>
              <a:rPr lang="en-US" sz="2400" u="sng" dirty="0"/>
              <a:t>All Items within the “Basic” Tab should be filled in</a:t>
            </a:r>
            <a:r>
              <a:rPr lang="en-US" sz="2400" dirty="0"/>
              <a:t> to the best of your ability. </a:t>
            </a:r>
          </a:p>
          <a:p>
            <a:r>
              <a:rPr lang="en-US" sz="2400" dirty="0"/>
              <a:t>Certain Items are marked with a “REQUIRED” Tag. </a:t>
            </a:r>
          </a:p>
          <a:p>
            <a:r>
              <a:rPr lang="en-US" sz="2400" dirty="0"/>
              <a:t>These items are required before the system will allow you to “Lock” the record. </a:t>
            </a:r>
          </a:p>
          <a:p>
            <a:r>
              <a:rPr lang="en-US" sz="2400" dirty="0"/>
              <a:t>Everything you know should be completed.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1092201"/>
            <a:ext cx="1654176" cy="5404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5603858"/>
            <a:ext cx="2921000" cy="789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495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2686" y="361420"/>
            <a:ext cx="4486656" cy="1141497"/>
          </a:xfrm>
        </p:spPr>
        <p:txBody>
          <a:bodyPr/>
          <a:lstStyle/>
          <a:p>
            <a:r>
              <a:rPr lang="en-US" dirty="0"/>
              <a:t>Select the right incident type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42133" y="2136037"/>
            <a:ext cx="5507761" cy="4560284"/>
          </a:xfrm>
        </p:spPr>
        <p:txBody>
          <a:bodyPr>
            <a:noAutofit/>
          </a:bodyPr>
          <a:lstStyle/>
          <a:p>
            <a:r>
              <a:rPr lang="en-US" sz="2800" b="1" dirty="0"/>
              <a:t>It is </a:t>
            </a:r>
            <a:r>
              <a:rPr lang="en-US" sz="2800" b="1" dirty="0">
                <a:solidFill>
                  <a:srgbClr val="FFC000"/>
                </a:solidFill>
              </a:rPr>
              <a:t>imperative</a:t>
            </a:r>
            <a:r>
              <a:rPr lang="en-US" sz="2800" b="1" dirty="0"/>
              <a:t> that the report writer selects the </a:t>
            </a:r>
            <a:r>
              <a:rPr lang="en-US" sz="2800" b="1" dirty="0">
                <a:solidFill>
                  <a:srgbClr val="FFC000"/>
                </a:solidFill>
              </a:rPr>
              <a:t>most appropriate </a:t>
            </a:r>
            <a:r>
              <a:rPr lang="en-US" sz="2800" b="1" dirty="0"/>
              <a:t>Incident Type value. </a:t>
            </a:r>
          </a:p>
          <a:p>
            <a:pPr marL="457200" indent="-457200" algn="l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False Alarms should </a:t>
            </a:r>
            <a:r>
              <a:rPr lang="en-US" sz="2400" dirty="0">
                <a:solidFill>
                  <a:srgbClr val="FFC000"/>
                </a:solidFill>
              </a:rPr>
              <a:t>have a reason </a:t>
            </a:r>
            <a:r>
              <a:rPr lang="en-US" sz="2400" dirty="0"/>
              <a:t>defined; Ex: “due to malfunction.”</a:t>
            </a:r>
          </a:p>
          <a:p>
            <a:pPr marL="457200" indent="-457200" algn="l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A Car Crash with </a:t>
            </a:r>
            <a:r>
              <a:rPr lang="en-US" sz="2400" dirty="0">
                <a:solidFill>
                  <a:srgbClr val="FFC000"/>
                </a:solidFill>
              </a:rPr>
              <a:t>Entrapment</a:t>
            </a:r>
            <a:r>
              <a:rPr lang="en-US" sz="2400" dirty="0"/>
              <a:t> is not a MVA with injury. </a:t>
            </a:r>
          </a:p>
          <a:p>
            <a:pPr marL="457200" indent="-457200" algn="l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FFC000"/>
                </a:solidFill>
              </a:rPr>
              <a:t>Chimney</a:t>
            </a:r>
            <a:r>
              <a:rPr lang="en-US" sz="2400" dirty="0"/>
              <a:t> Fire is Not a Structure Fire. </a:t>
            </a:r>
          </a:p>
          <a:p>
            <a:pPr marL="457200" indent="-457200" algn="l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A Brush Fire vs a Wildland Fire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949" y="361420"/>
            <a:ext cx="4019550" cy="733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90266">
            <a:off x="8443912" y="6000425"/>
            <a:ext cx="4002088" cy="6576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25835">
            <a:off x="6305018" y="3146689"/>
            <a:ext cx="3781425" cy="752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26988">
            <a:off x="8097775" y="4044704"/>
            <a:ext cx="3771900" cy="742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8703734" y="3852333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60864">
            <a:off x="7889214" y="1339171"/>
            <a:ext cx="4229100" cy="73342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180668" y="2499837"/>
            <a:ext cx="5812832" cy="2978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94101">
            <a:off x="6057900" y="832729"/>
            <a:ext cx="3124200" cy="7239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95876">
            <a:off x="6050874" y="5851527"/>
            <a:ext cx="341947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8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6" y="2414941"/>
            <a:ext cx="7729728" cy="3101983"/>
          </a:xfrm>
        </p:spPr>
        <p:txBody>
          <a:bodyPr>
            <a:noAutofit/>
          </a:bodyPr>
          <a:lstStyle/>
          <a:p>
            <a:r>
              <a:rPr lang="en-US" sz="2400" dirty="0"/>
              <a:t>Within the “AID” Section the writer must select the appropriate option. </a:t>
            </a:r>
          </a:p>
          <a:p>
            <a:r>
              <a:rPr lang="en-US" sz="2400" dirty="0"/>
              <a:t>Mutual Aid Received is when a mutual aid company helps us; </a:t>
            </a:r>
          </a:p>
          <a:p>
            <a:r>
              <a:rPr lang="en-US" sz="2400" dirty="0"/>
              <a:t>MA Given is when we help another department. </a:t>
            </a:r>
          </a:p>
          <a:p>
            <a:pPr lvl="1"/>
            <a:r>
              <a:rPr lang="en-US" dirty="0"/>
              <a:t>This will also deactivate the “Fire Tab” to illuminate the need for fire details.</a:t>
            </a:r>
          </a:p>
          <a:p>
            <a:r>
              <a:rPr lang="en-US" sz="2400" dirty="0"/>
              <a:t>HOWEVER, we must also determine whether the </a:t>
            </a:r>
            <a:br>
              <a:rPr lang="en-US" sz="2400" dirty="0"/>
            </a:br>
            <a:r>
              <a:rPr lang="en-US" sz="2400" dirty="0"/>
              <a:t>AID was Automatic. </a:t>
            </a:r>
          </a:p>
          <a:p>
            <a:r>
              <a:rPr lang="en-US" sz="2400" dirty="0"/>
              <a:t>Automatic refers to when we (or they) are due </a:t>
            </a:r>
            <a:br>
              <a:rPr lang="en-US" sz="2400" dirty="0"/>
            </a:br>
            <a:r>
              <a:rPr lang="en-US" sz="2400" dirty="0"/>
              <a:t>on the call from initial dispatch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709612"/>
            <a:ext cx="1714500" cy="597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335" y="4252535"/>
            <a:ext cx="2297430" cy="2300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819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6" y="2400725"/>
            <a:ext cx="7729728" cy="310198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Within the “LOCATION” Tab, the writer must select the Location Type.</a:t>
            </a:r>
          </a:p>
          <a:p>
            <a:r>
              <a:rPr lang="en-US" sz="2400" dirty="0"/>
              <a:t>We must also ensure the county is accurate, and the location type accurately reflects what was found.  </a:t>
            </a:r>
            <a:r>
              <a:rPr lang="en-US" sz="2400" dirty="0">
                <a:solidFill>
                  <a:schemeClr val="accent1"/>
                </a:solidFill>
              </a:rPr>
              <a:t>A wreck may be at an “Intersection” not a “Street Address,” for instance.</a:t>
            </a:r>
          </a:p>
          <a:p>
            <a:r>
              <a:rPr lang="en-US" sz="2400" dirty="0"/>
              <a:t>Within the Property use section, we have added some specific locations: Shepherd, NCTC, and Canterbury are an example of a few. Please always select the most appropriate option: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490537"/>
            <a:ext cx="1638300" cy="602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864" y="3603625"/>
            <a:ext cx="2108200" cy="2916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5733995" y="5494599"/>
            <a:ext cx="2887980" cy="102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FA728A-CAD9-4EEF-95B6-901D526D0C35}"/>
              </a:ext>
            </a:extLst>
          </p:cNvPr>
          <p:cNvSpPr txBox="1"/>
          <p:nvPr/>
        </p:nvSpPr>
        <p:spPr>
          <a:xfrm>
            <a:off x="2503026" y="5703141"/>
            <a:ext cx="295908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Using the Text Search Feature</a:t>
            </a:r>
            <a:br>
              <a:rPr lang="en-US" dirty="0"/>
            </a:br>
            <a:r>
              <a:rPr lang="en-US" dirty="0"/>
              <a:t>is sometime the easiest. </a:t>
            </a:r>
          </a:p>
        </p:txBody>
      </p:sp>
    </p:spTree>
    <p:extLst>
      <p:ext uri="{BB962C8B-B14F-4D97-AF65-F5344CB8AC3E}">
        <p14:creationId xmlns:p14="http://schemas.microsoft.com/office/powerpoint/2010/main" val="153165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6" y="2892044"/>
            <a:ext cx="8646130" cy="3101983"/>
          </a:xfrm>
        </p:spPr>
        <p:txBody>
          <a:bodyPr>
            <a:normAutofit/>
          </a:bodyPr>
          <a:lstStyle/>
          <a:p>
            <a:r>
              <a:rPr lang="en-US" sz="2800" dirty="0"/>
              <a:t>The TIMES should auto-populate from </a:t>
            </a:r>
            <a:r>
              <a:rPr lang="en-US" sz="2800" dirty="0" err="1"/>
              <a:t>Spillman</a:t>
            </a:r>
            <a:r>
              <a:rPr lang="en-US" sz="2800" dirty="0"/>
              <a:t> CAD. </a:t>
            </a:r>
          </a:p>
          <a:p>
            <a:r>
              <a:rPr lang="en-US" sz="2800" dirty="0"/>
              <a:t>The author must confirm accuracy. </a:t>
            </a:r>
          </a:p>
          <a:p>
            <a:r>
              <a:rPr lang="en-US" sz="2800" dirty="0"/>
              <a:t>The times noted here, can not contradict the times noted on individual units. </a:t>
            </a:r>
          </a:p>
          <a:p>
            <a:pPr lvl="1"/>
            <a:r>
              <a:rPr lang="en-US" sz="2000" dirty="0"/>
              <a:t>For instance, you can not have the last unit going available at 13:12:34 here, and 13:13:45 in the unit section.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62" y="569912"/>
            <a:ext cx="1590675" cy="5895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6425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5" y="2599944"/>
            <a:ext cx="9028267" cy="3787208"/>
          </a:xfrm>
        </p:spPr>
        <p:txBody>
          <a:bodyPr>
            <a:normAutofit/>
          </a:bodyPr>
          <a:lstStyle/>
          <a:p>
            <a:r>
              <a:rPr lang="en-US" sz="2800" dirty="0"/>
              <a:t>Spillman CAD will pull in all Units </a:t>
            </a:r>
            <a:r>
              <a:rPr lang="en-US" sz="2800" dirty="0">
                <a:solidFill>
                  <a:schemeClr val="accent1"/>
                </a:solidFill>
              </a:rPr>
              <a:t>until the chart is opened</a:t>
            </a:r>
            <a:r>
              <a:rPr lang="en-US" sz="2800" dirty="0"/>
              <a:t>. </a:t>
            </a:r>
          </a:p>
          <a:p>
            <a:r>
              <a:rPr lang="en-US" sz="2800" dirty="0"/>
              <a:t>The Unit count will reflect this CAD data. We must ensure the count is accurate. </a:t>
            </a:r>
          </a:p>
          <a:p>
            <a:r>
              <a:rPr lang="en-US" sz="2800" dirty="0"/>
              <a:t>Personnel will be updated </a:t>
            </a:r>
            <a:br>
              <a:rPr lang="en-US" sz="2800" dirty="0"/>
            </a:br>
            <a:r>
              <a:rPr lang="en-US" sz="2800" dirty="0"/>
              <a:t>based on the data the </a:t>
            </a:r>
            <a:br>
              <a:rPr lang="en-US" sz="2800" dirty="0"/>
            </a:br>
            <a:r>
              <a:rPr lang="en-US" sz="2800" dirty="0"/>
              <a:t>writer inputs in the </a:t>
            </a:r>
            <a:br>
              <a:rPr lang="en-US" sz="2800" dirty="0"/>
            </a:br>
            <a:r>
              <a:rPr lang="en-US" sz="2800" dirty="0"/>
              <a:t>“Unit Reports” Tab.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" y="598487"/>
            <a:ext cx="1590675" cy="591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590" y="4048054"/>
            <a:ext cx="4722812" cy="2339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5670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6" y="2892044"/>
            <a:ext cx="9069210" cy="3101983"/>
          </a:xfrm>
        </p:spPr>
        <p:txBody>
          <a:bodyPr/>
          <a:lstStyle/>
          <a:p>
            <a:r>
              <a:rPr lang="en-US" sz="3200" dirty="0"/>
              <a:t>LOSS will not normally be filled in, unless there has been a real property loss.</a:t>
            </a:r>
          </a:p>
          <a:p>
            <a:r>
              <a:rPr lang="en-US" sz="3200" dirty="0"/>
              <a:t>The writer should ensure the most accurate estimation possible. 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2" y="550862"/>
            <a:ext cx="1552575" cy="5934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8252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6" y="2522728"/>
            <a:ext cx="9137449" cy="3101983"/>
          </a:xfrm>
        </p:spPr>
        <p:txBody>
          <a:bodyPr>
            <a:noAutofit/>
          </a:bodyPr>
          <a:lstStyle/>
          <a:p>
            <a:r>
              <a:rPr lang="en-US" sz="2800" dirty="0"/>
              <a:t>The PERSON/OWNER tab is to document who owns the real property involved in the incident, or the PERSON involved in the incident if they are not the property owner. </a:t>
            </a:r>
          </a:p>
          <a:p>
            <a:r>
              <a:rPr lang="en-US" sz="2800" dirty="0"/>
              <a:t>If it is the Owner involved, the report writer should select the “Owner Involved In Incident” button.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" y="492125"/>
            <a:ext cx="1581150" cy="592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989" y="4900811"/>
            <a:ext cx="2657475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Left Arrow 5"/>
          <p:cNvSpPr/>
          <p:nvPr/>
        </p:nvSpPr>
        <p:spPr>
          <a:xfrm>
            <a:off x="7578624" y="5624711"/>
            <a:ext cx="2057400" cy="5584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60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6" y="2892044"/>
            <a:ext cx="7729728" cy="3101983"/>
          </a:xfrm>
        </p:spPr>
        <p:txBody>
          <a:bodyPr>
            <a:normAutofit/>
          </a:bodyPr>
          <a:lstStyle/>
          <a:p>
            <a:r>
              <a:rPr lang="en-US" sz="3200" dirty="0"/>
              <a:t>The Report Writer is documented here.</a:t>
            </a:r>
          </a:p>
          <a:p>
            <a:r>
              <a:rPr lang="en-US" sz="3200" dirty="0"/>
              <a:t>The Officer-In-Charge, if different than the Report Writer, should be documented here. </a:t>
            </a:r>
          </a:p>
          <a:p>
            <a:r>
              <a:rPr lang="en-US" sz="3200" dirty="0"/>
              <a:t>The option for documenting the assignment of these individuals is available.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423862"/>
            <a:ext cx="1466850" cy="5934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0341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1135" y="2892044"/>
            <a:ext cx="9396757" cy="3101983"/>
          </a:xfrm>
        </p:spPr>
        <p:txBody>
          <a:bodyPr>
            <a:normAutofit/>
          </a:bodyPr>
          <a:lstStyle/>
          <a:p>
            <a:r>
              <a:rPr lang="en-US" sz="3200" dirty="0"/>
              <a:t>The Incident Narrative should be DETAILED, ACURATE, and COMPLETE. </a:t>
            </a:r>
          </a:p>
          <a:p>
            <a:r>
              <a:rPr lang="en-US" sz="3200" dirty="0"/>
              <a:t>One is REQUIRED on ALL Reports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5" y="339725"/>
            <a:ext cx="1581150" cy="607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299555" y="4663558"/>
            <a:ext cx="4789854" cy="2069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2866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03184" y="3577843"/>
            <a:ext cx="8960028" cy="3101983"/>
          </a:xfrm>
        </p:spPr>
        <p:txBody>
          <a:bodyPr>
            <a:normAutofit/>
          </a:bodyPr>
          <a:lstStyle/>
          <a:p>
            <a:r>
              <a:rPr lang="en-US" sz="2400" dirty="0"/>
              <a:t>Units are loaded into ESO through the </a:t>
            </a:r>
            <a:r>
              <a:rPr lang="en-US" sz="2400" dirty="0" err="1"/>
              <a:t>Spillman</a:t>
            </a:r>
            <a:r>
              <a:rPr lang="en-US" sz="2400" dirty="0"/>
              <a:t> CAD interface. </a:t>
            </a:r>
          </a:p>
          <a:p>
            <a:r>
              <a:rPr lang="en-US" sz="2400" dirty="0"/>
              <a:t>The times should also upload automatically – but will need review.</a:t>
            </a:r>
          </a:p>
          <a:p>
            <a:r>
              <a:rPr lang="en-US" sz="2400" dirty="0"/>
              <a:t>The Report Writer must enter all Personnel on the appropriate Unit.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243" y="2398522"/>
            <a:ext cx="5817514" cy="886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787" y="5128835"/>
            <a:ext cx="8734425" cy="125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6680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Completing a Fire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34765" y="3659731"/>
            <a:ext cx="10370297" cy="3101983"/>
          </a:xfrm>
        </p:spPr>
        <p:txBody>
          <a:bodyPr/>
          <a:lstStyle/>
          <a:p>
            <a:r>
              <a:rPr lang="en-US" sz="3200" dirty="0"/>
              <a:t>The “Reports” and “Personnel” tabs are simply other views.</a:t>
            </a:r>
          </a:p>
          <a:p>
            <a:pPr lvl="1"/>
            <a:r>
              <a:rPr lang="en-US" sz="2000" dirty="0"/>
              <a:t>The Reports tab will show unit specific details.</a:t>
            </a:r>
          </a:p>
          <a:p>
            <a:pPr lvl="1"/>
            <a:r>
              <a:rPr lang="en-US" sz="2000" dirty="0"/>
              <a:t>The Personnel tab will show personnel specific details.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243" y="2398522"/>
            <a:ext cx="5817514" cy="886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7277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99" y="427037"/>
            <a:ext cx="7621588" cy="31130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400" y="2678814"/>
            <a:ext cx="5284787" cy="38172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68776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57099"/>
            <a:ext cx="7729728" cy="1188720"/>
          </a:xfrm>
        </p:spPr>
        <p:txBody>
          <a:bodyPr/>
          <a:lstStyle/>
          <a:p>
            <a:r>
              <a:rPr lang="en-US" dirty="0"/>
              <a:t>All personnel must be included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24" y="1913602"/>
            <a:ext cx="11559654" cy="3101983"/>
          </a:xfrm>
        </p:spPr>
        <p:txBody>
          <a:bodyPr/>
          <a:lstStyle/>
          <a:p>
            <a:r>
              <a:rPr lang="en-US" sz="2400" dirty="0"/>
              <a:t>Writer MUST ensure ALL personnel who responded are listed on the accurate apparatus.</a:t>
            </a:r>
          </a:p>
          <a:p>
            <a:r>
              <a:rPr lang="en-US" sz="2400" dirty="0"/>
              <a:t>All who where on Stand By at Station 3 are added to the call.</a:t>
            </a:r>
          </a:p>
          <a:p>
            <a:r>
              <a:rPr lang="en-US" sz="2400" dirty="0"/>
              <a:t>All POV responders are added to a “POV” unit.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915150" y="3055179"/>
            <a:ext cx="4584700" cy="2732159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2"/>
          <a:srcRect t="40071" r="45026" b="13680"/>
          <a:stretch/>
        </p:blipFill>
        <p:spPr>
          <a:xfrm>
            <a:off x="1680718" y="3917339"/>
            <a:ext cx="4000500" cy="1803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Left Arrow 5"/>
          <p:cNvSpPr/>
          <p:nvPr/>
        </p:nvSpPr>
        <p:spPr>
          <a:xfrm>
            <a:off x="5207000" y="4017957"/>
            <a:ext cx="1778000" cy="16021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93097" y="6248347"/>
            <a:ext cx="709790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Doing so accurately eliminates the need for the paper Personnel Reports. </a:t>
            </a:r>
          </a:p>
        </p:txBody>
      </p:sp>
    </p:spTree>
    <p:extLst>
      <p:ext uri="{BB962C8B-B14F-4D97-AF65-F5344CB8AC3E}">
        <p14:creationId xmlns:p14="http://schemas.microsoft.com/office/powerpoint/2010/main" val="2841769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58292"/>
            <a:ext cx="7729728" cy="1188720"/>
          </a:xfrm>
        </p:spPr>
        <p:txBody>
          <a:bodyPr/>
          <a:lstStyle/>
          <a:p>
            <a:r>
              <a:rPr lang="en-US" dirty="0"/>
              <a:t>Locking a fire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200" y="2383391"/>
            <a:ext cx="5282451" cy="7074143"/>
          </a:xfrm>
        </p:spPr>
        <p:txBody>
          <a:bodyPr/>
          <a:lstStyle/>
          <a:p>
            <a:r>
              <a:rPr lang="en-US" sz="2400" dirty="0"/>
              <a:t>To LOCK a Record,  “Validation Issues” must show “0”</a:t>
            </a:r>
          </a:p>
          <a:p>
            <a:endParaRPr lang="en-US" dirty="0"/>
          </a:p>
          <a:p>
            <a:r>
              <a:rPr lang="en-US" sz="2400" dirty="0"/>
              <a:t>If a number is showing, click on the icon and the system will show you what Validation Issues exist.</a:t>
            </a:r>
          </a:p>
          <a:p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406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50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-4949315" y="2632237"/>
            <a:ext cx="19069538" cy="104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3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706" y="5148507"/>
            <a:ext cx="3106243" cy="1107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6201489" y="2167648"/>
            <a:ext cx="2096534" cy="801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489" y="3218416"/>
            <a:ext cx="3759375" cy="3423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4490830" y="5148507"/>
            <a:ext cx="1561250" cy="865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08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58292"/>
            <a:ext cx="7729728" cy="1188720"/>
          </a:xfrm>
        </p:spPr>
        <p:txBody>
          <a:bodyPr/>
          <a:lstStyle/>
          <a:p>
            <a:r>
              <a:rPr lang="en-US" dirty="0"/>
              <a:t>Locking a fire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201" y="2383391"/>
            <a:ext cx="7664704" cy="7074143"/>
          </a:xfrm>
        </p:spPr>
        <p:txBody>
          <a:bodyPr/>
          <a:lstStyle/>
          <a:p>
            <a:r>
              <a:rPr lang="en-US" sz="2400" dirty="0"/>
              <a:t>When Validation Issues Shows “0” Click on it:</a:t>
            </a:r>
          </a:p>
          <a:p>
            <a:endParaRPr lang="en-US" sz="2400" dirty="0"/>
          </a:p>
          <a:p>
            <a:r>
              <a:rPr lang="en-US" sz="2400" dirty="0"/>
              <a:t>A Pop Up will appear showing you can “Lock Incident”</a:t>
            </a:r>
          </a:p>
          <a:p>
            <a:r>
              <a:rPr lang="en-US" sz="2400" dirty="0"/>
              <a:t>Clicking on the “Lock Incident” button will lock the record.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406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50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-4949315" y="2632237"/>
            <a:ext cx="19069538" cy="104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6400801" y="2140199"/>
            <a:ext cx="2096534" cy="801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96" y="3335308"/>
            <a:ext cx="3685412" cy="3204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187" y="5311709"/>
            <a:ext cx="2191472" cy="1013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05778" y="6391963"/>
            <a:ext cx="584544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 Fire Report is ONLY complete when it shows “LOCKED”</a:t>
            </a:r>
          </a:p>
        </p:txBody>
      </p:sp>
    </p:spTree>
    <p:extLst>
      <p:ext uri="{BB962C8B-B14F-4D97-AF65-F5344CB8AC3E}">
        <p14:creationId xmlns:p14="http://schemas.microsoft.com/office/powerpoint/2010/main" val="215794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ems reports in fire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818894" y="4365165"/>
            <a:ext cx="8772906" cy="1265082"/>
          </a:xfrm>
        </p:spPr>
        <p:txBody>
          <a:bodyPr>
            <a:noAutofit/>
          </a:bodyPr>
          <a:lstStyle/>
          <a:p>
            <a:r>
              <a:rPr lang="en-US" sz="2800" dirty="0"/>
              <a:t>January 1, 2019 a NFIRS Report is to be completed for ALL EMS Response. Any time an </a:t>
            </a:r>
            <a:r>
              <a:rPr lang="en-US" sz="2800" dirty="0" err="1"/>
              <a:t>ePCR</a:t>
            </a:r>
            <a:r>
              <a:rPr lang="en-US" sz="2800" dirty="0"/>
              <a:t> is complete, a NFIRS Report is to be completed within the FIRE Module.</a:t>
            </a:r>
          </a:p>
        </p:txBody>
      </p:sp>
    </p:spTree>
    <p:extLst>
      <p:ext uri="{BB962C8B-B14F-4D97-AF65-F5344CB8AC3E}">
        <p14:creationId xmlns:p14="http://schemas.microsoft.com/office/powerpoint/2010/main" val="2358248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ems reports in fire module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Incident Type will </a:t>
            </a:r>
            <a:r>
              <a:rPr lang="en-US" sz="2800" i="1" dirty="0"/>
              <a:t>normally</a:t>
            </a:r>
            <a:r>
              <a:rPr lang="en-US" sz="2800" dirty="0"/>
              <a:t> be 321.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The Action Taken will </a:t>
            </a:r>
            <a:r>
              <a:rPr lang="en-US" sz="2800" i="1" dirty="0"/>
              <a:t>normally</a:t>
            </a:r>
            <a:r>
              <a:rPr lang="en-US" sz="2800" dirty="0"/>
              <a:t> be 34: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3100387"/>
            <a:ext cx="6464300" cy="938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4824729"/>
            <a:ext cx="6464300" cy="915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349713" y="6156823"/>
            <a:ext cx="497187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Always select the MOST APPROPRIATE OPTIONS</a:t>
            </a:r>
          </a:p>
        </p:txBody>
      </p:sp>
    </p:spTree>
    <p:extLst>
      <p:ext uri="{BB962C8B-B14F-4D97-AF65-F5344CB8AC3E}">
        <p14:creationId xmlns:p14="http://schemas.microsoft.com/office/powerpoint/2010/main" val="3238347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ems reports in fire module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3207" y="2445013"/>
            <a:ext cx="11464118" cy="3101983"/>
          </a:xfrm>
        </p:spPr>
        <p:txBody>
          <a:bodyPr>
            <a:normAutofit/>
          </a:bodyPr>
          <a:lstStyle/>
          <a:p>
            <a:r>
              <a:rPr lang="en-US" sz="2800" dirty="0"/>
              <a:t>A Narrative is Required. </a:t>
            </a:r>
          </a:p>
          <a:p>
            <a:pPr lvl="1"/>
            <a:r>
              <a:rPr lang="en-US" sz="2800" dirty="0"/>
              <a:t>We must take CUATION to NOT contradict or otherwise alter the narrative of the primary </a:t>
            </a:r>
            <a:r>
              <a:rPr lang="en-US" sz="2800" dirty="0" err="1"/>
              <a:t>ePCR</a:t>
            </a:r>
            <a:r>
              <a:rPr lang="en-US" sz="2800" dirty="0"/>
              <a:t> writer. </a:t>
            </a:r>
          </a:p>
          <a:p>
            <a:pPr lvl="1"/>
            <a:r>
              <a:rPr lang="en-US" sz="2800" dirty="0"/>
              <a:t>Therefore, for an EMS only record, it is acceptable to complete a simple and short narrative:</a:t>
            </a:r>
          </a:p>
          <a:p>
            <a:pPr lvl="1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09105" y="6266005"/>
            <a:ext cx="525175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Always include the MOST APPROPRIATE information.</a:t>
            </a:r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908" y="4601526"/>
            <a:ext cx="5101956" cy="1555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8856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26822"/>
            <a:ext cx="7729728" cy="1188720"/>
          </a:xfrm>
        </p:spPr>
        <p:txBody>
          <a:bodyPr/>
          <a:lstStyle/>
          <a:p>
            <a:r>
              <a:rPr lang="en-US" dirty="0"/>
              <a:t>Special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543" y="1682087"/>
            <a:ext cx="11588168" cy="495275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Car Crash (MVA) Insurance Details</a:t>
            </a:r>
          </a:p>
          <a:p>
            <a:pPr lvl="1"/>
            <a:r>
              <a:rPr lang="en-US" sz="2200" dirty="0"/>
              <a:t>The most appropriate place for this is in the narrative section. </a:t>
            </a:r>
          </a:p>
          <a:p>
            <a:pPr lvl="1"/>
            <a:r>
              <a:rPr lang="en-US" sz="2200" dirty="0"/>
              <a:t>Please continue to document insurance details. </a:t>
            </a:r>
          </a:p>
          <a:p>
            <a:r>
              <a:rPr lang="en-US" sz="3200" dirty="0"/>
              <a:t>Cancelled Runs</a:t>
            </a:r>
          </a:p>
          <a:p>
            <a:pPr lvl="1"/>
            <a:r>
              <a:rPr lang="en-US" sz="2200" dirty="0"/>
              <a:t>A ESO Admin will </a:t>
            </a:r>
            <a:r>
              <a:rPr lang="en-US" sz="2200" i="1" dirty="0"/>
              <a:t>normally</a:t>
            </a:r>
            <a:r>
              <a:rPr lang="en-US" sz="2200" dirty="0"/>
              <a:t> handle </a:t>
            </a:r>
            <a:r>
              <a:rPr lang="en-US" sz="2200" u="sng" dirty="0"/>
              <a:t>6112- Cancelled Prior to Response</a:t>
            </a:r>
            <a:r>
              <a:rPr lang="en-US" sz="2200" dirty="0"/>
              <a:t>, however if you are at the firehouse when one occurs, and want call credit, feel free to complete the record.</a:t>
            </a:r>
          </a:p>
          <a:p>
            <a:pPr lvl="2"/>
            <a:r>
              <a:rPr lang="en-US" sz="2200" dirty="0"/>
              <a:t>If personnel actually respond, despite cancellation, they should be listed. </a:t>
            </a:r>
          </a:p>
          <a:p>
            <a:pPr lvl="3"/>
            <a:r>
              <a:rPr lang="en-US" sz="1900" dirty="0"/>
              <a:t>Example: Capt. Morgan and FF Smith respond for T3, it’s cancelled while they are preparing, they should be added to T3 in the record, not POV or stand by. </a:t>
            </a:r>
          </a:p>
          <a:p>
            <a:pPr lvl="1"/>
            <a:r>
              <a:rPr lang="en-US" sz="2200" dirty="0"/>
              <a:t>The Call Type </a:t>
            </a:r>
            <a:r>
              <a:rPr lang="en-US" sz="2200" u="sng" dirty="0"/>
              <a:t>611- Canceled </a:t>
            </a:r>
            <a:r>
              <a:rPr lang="en-US" sz="2200" u="sng" dirty="0" err="1"/>
              <a:t>En</a:t>
            </a:r>
            <a:r>
              <a:rPr lang="en-US" sz="2200" u="sng" dirty="0"/>
              <a:t> Route </a:t>
            </a:r>
            <a:r>
              <a:rPr lang="en-US" sz="2200" dirty="0"/>
              <a:t>should be completed by the unit officer with all crew listed. </a:t>
            </a:r>
          </a:p>
          <a:p>
            <a:pPr lvl="1"/>
            <a:r>
              <a:rPr lang="en-US" sz="2200" dirty="0"/>
              <a:t>The Counts tab must show one (1) in the personnel and unit, but does not require an actual person be added to the unit.</a:t>
            </a:r>
          </a:p>
        </p:txBody>
      </p:sp>
    </p:spTree>
    <p:extLst>
      <p:ext uri="{BB962C8B-B14F-4D97-AF65-F5344CB8AC3E}">
        <p14:creationId xmlns:p14="http://schemas.microsoft.com/office/powerpoint/2010/main" val="2462710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080" y="609851"/>
            <a:ext cx="7729728" cy="1188720"/>
          </a:xfrm>
        </p:spPr>
        <p:txBody>
          <a:bodyPr/>
          <a:lstStyle/>
          <a:p>
            <a:r>
              <a:rPr lang="en-US" dirty="0"/>
              <a:t>Other response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922" y="1910688"/>
            <a:ext cx="11218460" cy="4790364"/>
          </a:xfrm>
        </p:spPr>
        <p:txBody>
          <a:bodyPr>
            <a:normAutofit/>
          </a:bodyPr>
          <a:lstStyle/>
          <a:p>
            <a:r>
              <a:rPr lang="en-US" sz="3200" dirty="0"/>
              <a:t>Stand by</a:t>
            </a:r>
          </a:p>
          <a:p>
            <a:pPr lvl="1"/>
            <a:r>
              <a:rPr lang="en-US" sz="2000" dirty="0"/>
              <a:t>A “Station 3 Stand By” Unit has been added.  Anytime a member responds to the station for a stand by, they must be added to this unit in the record. </a:t>
            </a:r>
          </a:p>
          <a:p>
            <a:pPr lvl="1"/>
            <a:r>
              <a:rPr lang="en-US" sz="2000" dirty="0"/>
              <a:t>The dispatch and in service times should mirror the primary unit times.</a:t>
            </a:r>
          </a:p>
          <a:p>
            <a:pPr lvl="1"/>
            <a:r>
              <a:rPr lang="en-US" sz="2000" dirty="0"/>
              <a:t>Select “Cancelled Prior to Arrival” to negate the need for on scene times.</a:t>
            </a:r>
          </a:p>
          <a:p>
            <a:r>
              <a:rPr lang="en-US" sz="3200" dirty="0"/>
              <a:t>POV Response</a:t>
            </a:r>
          </a:p>
          <a:p>
            <a:pPr lvl="1"/>
            <a:r>
              <a:rPr lang="en-US" sz="2000" dirty="0"/>
              <a:t>A “POV” Unit has been added.  Anytime a member responds to the scene, they must be added to this unit in the record, regardless of what unit they attach to upon arrival. </a:t>
            </a:r>
          </a:p>
          <a:p>
            <a:pPr lvl="1"/>
            <a:r>
              <a:rPr lang="en-US" sz="2000" dirty="0"/>
              <a:t>Separating the POV responders allows to data analysis on our responses.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265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FB5B6-8A29-4F1F-9A81-38E9D0DD6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a Failure to respond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F2C34-A9DF-4E59-9397-23D389F45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243" y="2730572"/>
            <a:ext cx="10433957" cy="3588585"/>
          </a:xfrm>
        </p:spPr>
        <p:txBody>
          <a:bodyPr>
            <a:normAutofit/>
          </a:bodyPr>
          <a:lstStyle/>
          <a:p>
            <a:r>
              <a:rPr lang="en-US" sz="3200" dirty="0"/>
              <a:t>Failed to Respond</a:t>
            </a:r>
          </a:p>
          <a:p>
            <a:pPr lvl="1"/>
            <a:r>
              <a:rPr lang="en-US" sz="2000" dirty="0"/>
              <a:t>SFD ESO Administrators will </a:t>
            </a:r>
            <a:r>
              <a:rPr lang="en-US" sz="2000" i="1" dirty="0"/>
              <a:t>normally</a:t>
            </a:r>
            <a:r>
              <a:rPr lang="en-US" sz="2000" dirty="0"/>
              <a:t> handle this type of chart if NO UNITS respond.</a:t>
            </a:r>
          </a:p>
          <a:p>
            <a:pPr lvl="1"/>
            <a:r>
              <a:rPr lang="en-US" sz="2000" u="sng" dirty="0"/>
              <a:t>6111 – Failed to Respond</a:t>
            </a:r>
            <a:r>
              <a:rPr lang="en-US" sz="2000" dirty="0"/>
              <a:t> code is to be used. </a:t>
            </a:r>
          </a:p>
          <a:p>
            <a:pPr lvl="1"/>
            <a:r>
              <a:rPr lang="en-US" sz="2000" dirty="0"/>
              <a:t>If a unit does respond, the failed unit should be LEFT ON THE CHART, with a “Unit failed to respond” added to the UNIT NARRATIVE on the Unit Page by the report writer.  </a:t>
            </a:r>
          </a:p>
          <a:p>
            <a:pPr lvl="1"/>
            <a:r>
              <a:rPr lang="en-US" sz="2000" dirty="0"/>
              <a:t>If you respond, and no driver responds (thus failing), feel free to begin the chart and add yourself to the unit. </a:t>
            </a:r>
          </a:p>
          <a:p>
            <a:pPr lvl="1"/>
            <a:r>
              <a:rPr lang="en-US" sz="2000" dirty="0"/>
              <a:t>If no chart is started/completed, the ESO Admins will not know to add you to the call.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0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have completed the fire record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 problems or concerns, please speak with a Line Officer.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55426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401</TotalTime>
  <Words>1768</Words>
  <Application>Microsoft Office PowerPoint</Application>
  <PresentationFormat>Widescreen</PresentationFormat>
  <Paragraphs>154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Gill Sans MT</vt:lpstr>
      <vt:lpstr>Parcel</vt:lpstr>
      <vt:lpstr>Shepherdstown Fire Department ESO Documentation</vt:lpstr>
      <vt:lpstr>Objectives</vt:lpstr>
      <vt:lpstr>Logging In</vt:lpstr>
      <vt:lpstr>Using Modules</vt:lpstr>
      <vt:lpstr>EHR vs Fire</vt:lpstr>
      <vt:lpstr>2019 Changes</vt:lpstr>
      <vt:lpstr>This Training only covers the FIRE module</vt:lpstr>
      <vt:lpstr>Completing a Fire Report</vt:lpstr>
      <vt:lpstr>Completing a Fire Report</vt:lpstr>
      <vt:lpstr>PowerPoint Presentation</vt:lpstr>
      <vt:lpstr>Completing a Fire Report</vt:lpstr>
      <vt:lpstr>Select the right incident type</vt:lpstr>
      <vt:lpstr>Completing a Fire Report</vt:lpstr>
      <vt:lpstr>Completing a Fire Report</vt:lpstr>
      <vt:lpstr>Completing a Fire Report</vt:lpstr>
      <vt:lpstr>Completing a Fire Report</vt:lpstr>
      <vt:lpstr>Completing a Fire Report</vt:lpstr>
      <vt:lpstr>Completing a Fire Report</vt:lpstr>
      <vt:lpstr>Completing a Fire Report</vt:lpstr>
      <vt:lpstr>Completing a Fire Report</vt:lpstr>
      <vt:lpstr>Completing a Fire Report</vt:lpstr>
      <vt:lpstr>Completing a Fire Report</vt:lpstr>
      <vt:lpstr>PowerPoint Presentation</vt:lpstr>
      <vt:lpstr>All personnel must be included</vt:lpstr>
      <vt:lpstr>Locking a fire record</vt:lpstr>
      <vt:lpstr>Locking a fire record</vt:lpstr>
      <vt:lpstr>Best Practices for ems reports in fire module</vt:lpstr>
      <vt:lpstr>Best Practices for ems reports in fire module</vt:lpstr>
      <vt:lpstr>Best Practices for ems reports in fire module</vt:lpstr>
      <vt:lpstr>Special Considerations</vt:lpstr>
      <vt:lpstr>Other response Considerations</vt:lpstr>
      <vt:lpstr>Reporting a Failure to respond</vt:lpstr>
      <vt:lpstr>You have completed the fire record</vt:lpstr>
    </vt:vector>
  </TitlesOfParts>
  <Company>U.S. Department of Defense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Shepherdstown Fire Department ESO Documentaton</dc:title>
  <dc:creator>DeMeritt, Marshall D CTR</dc:creator>
  <cp:lastModifiedBy>Marshall DeMeritt</cp:lastModifiedBy>
  <cp:revision>68</cp:revision>
  <dcterms:created xsi:type="dcterms:W3CDTF">2018-11-02T17:51:52Z</dcterms:created>
  <dcterms:modified xsi:type="dcterms:W3CDTF">2018-11-25T16:53:50Z</dcterms:modified>
</cp:coreProperties>
</file>