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 id="2147483696" r:id="rId2"/>
  </p:sldMasterIdLst>
  <p:sldIdLst>
    <p:sldId id="256" r:id="rId3"/>
    <p:sldId id="257" r:id="rId4"/>
    <p:sldId id="259" r:id="rId5"/>
    <p:sldId id="258" r:id="rId6"/>
    <p:sldId id="284" r:id="rId7"/>
    <p:sldId id="260" r:id="rId8"/>
    <p:sldId id="261" r:id="rId9"/>
    <p:sldId id="291" r:id="rId10"/>
    <p:sldId id="269" r:id="rId11"/>
    <p:sldId id="292" r:id="rId12"/>
    <p:sldId id="293" r:id="rId13"/>
    <p:sldId id="324" r:id="rId14"/>
    <p:sldId id="325" r:id="rId15"/>
    <p:sldId id="294" r:id="rId16"/>
    <p:sldId id="295" r:id="rId17"/>
    <p:sldId id="289" r:id="rId18"/>
    <p:sldId id="265" r:id="rId19"/>
    <p:sldId id="290" r:id="rId20"/>
    <p:sldId id="312" r:id="rId21"/>
    <p:sldId id="296" r:id="rId22"/>
    <p:sldId id="297" r:id="rId23"/>
    <p:sldId id="299" r:id="rId24"/>
    <p:sldId id="313" r:id="rId25"/>
    <p:sldId id="314" r:id="rId26"/>
    <p:sldId id="319" r:id="rId27"/>
    <p:sldId id="298" r:id="rId28"/>
    <p:sldId id="300" r:id="rId29"/>
    <p:sldId id="301" r:id="rId30"/>
    <p:sldId id="302" r:id="rId31"/>
    <p:sldId id="303" r:id="rId32"/>
    <p:sldId id="304" r:id="rId33"/>
    <p:sldId id="316" r:id="rId34"/>
    <p:sldId id="305" r:id="rId35"/>
    <p:sldId id="307" r:id="rId36"/>
    <p:sldId id="308" r:id="rId37"/>
    <p:sldId id="317" r:id="rId38"/>
    <p:sldId id="311" r:id="rId39"/>
    <p:sldId id="320" r:id="rId40"/>
    <p:sldId id="321" r:id="rId41"/>
    <p:sldId id="288"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86" d="100"/>
          <a:sy n="86" d="100"/>
        </p:scale>
        <p:origin x="48" y="14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663973F-E4DC-408F-AE8D-5DF3C01AD2E9}" type="datetimeFigureOut">
              <a:rPr lang="en-US" smtClean="0"/>
              <a:t>4/24/2019</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01CC4E8F-7D26-42C7-A2D9-5981DF58E376}" type="slidenum">
              <a:rPr lang="en-US" smtClean="0"/>
              <a:t>‹#›</a:t>
            </a:fld>
            <a:endParaRPr lang="en-US"/>
          </a:p>
        </p:txBody>
      </p:sp>
    </p:spTree>
    <p:extLst>
      <p:ext uri="{BB962C8B-B14F-4D97-AF65-F5344CB8AC3E}">
        <p14:creationId xmlns:p14="http://schemas.microsoft.com/office/powerpoint/2010/main" val="2996443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63973F-E4DC-408F-AE8D-5DF3C01AD2E9}" type="datetimeFigureOut">
              <a:rPr lang="en-US" smtClean="0"/>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01CC4E8F-7D26-42C7-A2D9-5981DF58E376}" type="slidenum">
              <a:rPr lang="en-US" smtClean="0"/>
              <a:t>‹#›</a:t>
            </a:fld>
            <a:endParaRPr lang="en-US"/>
          </a:p>
        </p:txBody>
      </p:sp>
    </p:spTree>
    <p:extLst>
      <p:ext uri="{BB962C8B-B14F-4D97-AF65-F5344CB8AC3E}">
        <p14:creationId xmlns:p14="http://schemas.microsoft.com/office/powerpoint/2010/main" val="572152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63973F-E4DC-408F-AE8D-5DF3C01AD2E9}" type="datetimeFigureOut">
              <a:rPr lang="en-US" smtClean="0"/>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C4E8F-7D26-42C7-A2D9-5981DF58E376}" type="slidenum">
              <a:rPr lang="en-US" smtClean="0"/>
              <a:t>‹#›</a:t>
            </a:fld>
            <a:endParaRPr lang="en-US"/>
          </a:p>
        </p:txBody>
      </p:sp>
    </p:spTree>
    <p:extLst>
      <p:ext uri="{BB962C8B-B14F-4D97-AF65-F5344CB8AC3E}">
        <p14:creationId xmlns:p14="http://schemas.microsoft.com/office/powerpoint/2010/main" val="388365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663973F-E4DC-408F-AE8D-5DF3C01AD2E9}" type="datetimeFigureOut">
              <a:rPr lang="en-US" smtClean="0"/>
              <a:t>4/24/2019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CC4E8F-7D26-42C7-A2D9-5981DF58E376}" type="slidenum">
              <a:rPr lang="en-US" smtClean="0"/>
              <a:t>‹#›</a:t>
            </a:fld>
            <a:endParaRPr lang="en-US"/>
          </a:p>
        </p:txBody>
      </p:sp>
    </p:spTree>
    <p:extLst>
      <p:ext uri="{BB962C8B-B14F-4D97-AF65-F5344CB8AC3E}">
        <p14:creationId xmlns:p14="http://schemas.microsoft.com/office/powerpoint/2010/main" val="2537143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63973F-E4DC-408F-AE8D-5DF3C01AD2E9}" type="datetimeFigureOut">
              <a:rPr lang="en-US" smtClean="0"/>
              <a:t>4/24/2019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CC4E8F-7D26-42C7-A2D9-5981DF58E376}" type="slidenum">
              <a:rPr lang="en-US" smtClean="0"/>
              <a:t>‹#›</a:t>
            </a:fld>
            <a:endParaRPr lang="en-US"/>
          </a:p>
        </p:txBody>
      </p:sp>
    </p:spTree>
    <p:extLst>
      <p:ext uri="{BB962C8B-B14F-4D97-AF65-F5344CB8AC3E}">
        <p14:creationId xmlns:p14="http://schemas.microsoft.com/office/powerpoint/2010/main" val="341601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663973F-E4DC-408F-AE8D-5DF3C01AD2E9}" type="datetimeFigureOut">
              <a:rPr lang="en-US" smtClean="0"/>
              <a:t>4/24/2019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CC4E8F-7D26-42C7-A2D9-5981DF58E376}" type="slidenum">
              <a:rPr lang="en-US" smtClean="0"/>
              <a:t>‹#›</a:t>
            </a:fld>
            <a:endParaRPr lang="en-US"/>
          </a:p>
        </p:txBody>
      </p:sp>
    </p:spTree>
    <p:extLst>
      <p:ext uri="{BB962C8B-B14F-4D97-AF65-F5344CB8AC3E}">
        <p14:creationId xmlns:p14="http://schemas.microsoft.com/office/powerpoint/2010/main" val="9126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63973F-E4DC-408F-AE8D-5DF3C01AD2E9}" type="datetimeFigureOut">
              <a:rPr lang="en-US" smtClean="0"/>
              <a:t>4/24/2019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CC4E8F-7D26-42C7-A2D9-5981DF58E376}" type="slidenum">
              <a:rPr lang="en-US" smtClean="0"/>
              <a:t>‹#›</a:t>
            </a:fld>
            <a:endParaRPr lang="en-US"/>
          </a:p>
        </p:txBody>
      </p:sp>
    </p:spTree>
    <p:extLst>
      <p:ext uri="{BB962C8B-B14F-4D97-AF65-F5344CB8AC3E}">
        <p14:creationId xmlns:p14="http://schemas.microsoft.com/office/powerpoint/2010/main" val="221945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663973F-E4DC-408F-AE8D-5DF3C01AD2E9}" type="datetimeFigureOut">
              <a:rPr lang="en-US" smtClean="0"/>
              <a:t>4/24/2019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CC4E8F-7D26-42C7-A2D9-5981DF58E376}" type="slidenum">
              <a:rPr lang="en-US" smtClean="0"/>
              <a:t>‹#›</a:t>
            </a:fld>
            <a:endParaRPr lang="en-US"/>
          </a:p>
        </p:txBody>
      </p:sp>
    </p:spTree>
    <p:extLst>
      <p:ext uri="{BB962C8B-B14F-4D97-AF65-F5344CB8AC3E}">
        <p14:creationId xmlns:p14="http://schemas.microsoft.com/office/powerpoint/2010/main" val="6704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663973F-E4DC-408F-AE8D-5DF3C01AD2E9}" type="datetimeFigureOut">
              <a:rPr lang="en-US" smtClean="0"/>
              <a:t>4/24/2019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CC4E8F-7D26-42C7-A2D9-5981DF58E376}" type="slidenum">
              <a:rPr lang="en-US" smtClean="0"/>
              <a:t>‹#›</a:t>
            </a:fld>
            <a:endParaRPr lang="en-US"/>
          </a:p>
        </p:txBody>
      </p:sp>
    </p:spTree>
    <p:extLst>
      <p:ext uri="{BB962C8B-B14F-4D97-AF65-F5344CB8AC3E}">
        <p14:creationId xmlns:p14="http://schemas.microsoft.com/office/powerpoint/2010/main" val="833536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663973F-E4DC-408F-AE8D-5DF3C01AD2E9}" type="datetimeFigureOut">
              <a:rPr lang="en-US" smtClean="0"/>
              <a:t>4/24/2019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CC4E8F-7D26-42C7-A2D9-5981DF58E376}" type="slidenum">
              <a:rPr lang="en-US" smtClean="0"/>
              <a:t>‹#›</a:t>
            </a:fld>
            <a:endParaRPr lang="en-US"/>
          </a:p>
        </p:txBody>
      </p:sp>
    </p:spTree>
    <p:extLst>
      <p:ext uri="{BB962C8B-B14F-4D97-AF65-F5344CB8AC3E}">
        <p14:creationId xmlns:p14="http://schemas.microsoft.com/office/powerpoint/2010/main" val="2996779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63973F-E4DC-408F-AE8D-5DF3C01AD2E9}" type="datetimeFigureOut">
              <a:rPr lang="en-US" smtClean="0"/>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C4E8F-7D26-42C7-A2D9-5981DF58E376}" type="slidenum">
              <a:rPr lang="en-US" smtClean="0"/>
              <a:t>‹#›</a:t>
            </a:fld>
            <a:endParaRPr lang="en-US"/>
          </a:p>
        </p:txBody>
      </p:sp>
    </p:spTree>
    <p:extLst>
      <p:ext uri="{BB962C8B-B14F-4D97-AF65-F5344CB8AC3E}">
        <p14:creationId xmlns:p14="http://schemas.microsoft.com/office/powerpoint/2010/main" val="4254253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63973F-E4DC-408F-AE8D-5DF3C01AD2E9}" type="datetimeFigureOut">
              <a:rPr lang="en-US" smtClean="0"/>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C4E8F-7D26-42C7-A2D9-5981DF58E376}" type="slidenum">
              <a:rPr lang="en-US" smtClean="0"/>
              <a:t>‹#›</a:t>
            </a:fld>
            <a:endParaRPr lang="en-US"/>
          </a:p>
        </p:txBody>
      </p:sp>
    </p:spTree>
    <p:extLst>
      <p:ext uri="{BB962C8B-B14F-4D97-AF65-F5344CB8AC3E}">
        <p14:creationId xmlns:p14="http://schemas.microsoft.com/office/powerpoint/2010/main" val="2401938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63973F-E4DC-408F-AE8D-5DF3C01AD2E9}" type="datetimeFigureOut">
              <a:rPr lang="en-US" smtClean="0"/>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C4E8F-7D26-42C7-A2D9-5981DF58E376}" type="slidenum">
              <a:rPr lang="en-US" smtClean="0"/>
              <a:t>‹#›</a:t>
            </a:fld>
            <a:endParaRPr lang="en-US"/>
          </a:p>
        </p:txBody>
      </p:sp>
    </p:spTree>
    <p:extLst>
      <p:ext uri="{BB962C8B-B14F-4D97-AF65-F5344CB8AC3E}">
        <p14:creationId xmlns:p14="http://schemas.microsoft.com/office/powerpoint/2010/main" val="4017523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63973F-E4DC-408F-AE8D-5DF3C01AD2E9}" type="datetimeFigureOut">
              <a:rPr lang="en-US" smtClean="0"/>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C4E8F-7D26-42C7-A2D9-5981DF58E376}" type="slidenum">
              <a:rPr lang="en-US" smtClean="0"/>
              <a:t>‹#›</a:t>
            </a:fld>
            <a:endParaRPr lang="en-US"/>
          </a:p>
        </p:txBody>
      </p:sp>
    </p:spTree>
    <p:extLst>
      <p:ext uri="{BB962C8B-B14F-4D97-AF65-F5344CB8AC3E}">
        <p14:creationId xmlns:p14="http://schemas.microsoft.com/office/powerpoint/2010/main" val="226400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63973F-E4DC-408F-AE8D-5DF3C01AD2E9}" type="datetimeFigureOut">
              <a:rPr lang="en-US" smtClean="0"/>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C4E8F-7D26-42C7-A2D9-5981DF58E376}" type="slidenum">
              <a:rPr lang="en-US" smtClean="0"/>
              <a:t>‹#›</a:t>
            </a:fld>
            <a:endParaRPr lang="en-US"/>
          </a:p>
        </p:txBody>
      </p:sp>
    </p:spTree>
    <p:extLst>
      <p:ext uri="{BB962C8B-B14F-4D97-AF65-F5344CB8AC3E}">
        <p14:creationId xmlns:p14="http://schemas.microsoft.com/office/powerpoint/2010/main" val="11541443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63973F-E4DC-408F-AE8D-5DF3C01AD2E9}" type="datetimeFigureOut">
              <a:rPr lang="en-US" smtClean="0"/>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C4E8F-7D26-42C7-A2D9-5981DF58E376}" type="slidenum">
              <a:rPr lang="en-US" smtClean="0"/>
              <a:t>‹#›</a:t>
            </a:fld>
            <a:endParaRPr lang="en-US"/>
          </a:p>
        </p:txBody>
      </p:sp>
    </p:spTree>
    <p:extLst>
      <p:ext uri="{BB962C8B-B14F-4D97-AF65-F5344CB8AC3E}">
        <p14:creationId xmlns:p14="http://schemas.microsoft.com/office/powerpoint/2010/main" val="3668443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63973F-E4DC-408F-AE8D-5DF3C01AD2E9}" type="datetimeFigureOut">
              <a:rPr lang="en-US" smtClean="0"/>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C4E8F-7D26-42C7-A2D9-5981DF58E376}" type="slidenum">
              <a:rPr lang="en-US" smtClean="0"/>
              <a:t>‹#›</a:t>
            </a:fld>
            <a:endParaRPr lang="en-US"/>
          </a:p>
        </p:txBody>
      </p:sp>
    </p:spTree>
    <p:extLst>
      <p:ext uri="{BB962C8B-B14F-4D97-AF65-F5344CB8AC3E}">
        <p14:creationId xmlns:p14="http://schemas.microsoft.com/office/powerpoint/2010/main" val="1937044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22077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FDEI">
    <p:spTree>
      <p:nvGrpSpPr>
        <p:cNvPr id="1" name=""/>
        <p:cNvGrpSpPr/>
        <p:nvPr/>
      </p:nvGrpSpPr>
      <p:grpSpPr>
        <a:xfrm>
          <a:off x="0" y="0"/>
          <a:ext cx="0" cy="0"/>
          <a:chOff x="0" y="0"/>
          <a:chExt cx="0" cy="0"/>
        </a:xfrm>
      </p:grpSpPr>
      <p:grpSp>
        <p:nvGrpSpPr>
          <p:cNvPr id="3" name="Group 2"/>
          <p:cNvGrpSpPr/>
          <p:nvPr userDrawn="1"/>
        </p:nvGrpSpPr>
        <p:grpSpPr>
          <a:xfrm>
            <a:off x="546100" y="-4763"/>
            <a:ext cx="5014912" cy="6862763"/>
            <a:chOff x="2928938" y="-4763"/>
            <a:chExt cx="5014912" cy="6862763"/>
          </a:xfrm>
        </p:grpSpPr>
        <p:sp>
          <p:nvSpPr>
            <p:cNvPr id="4"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5"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6"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7"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8"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9"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1296" r="20833"/>
          <a:stretch/>
        </p:blipFill>
        <p:spPr>
          <a:xfrm>
            <a:off x="11011" y="5358062"/>
            <a:ext cx="1554480" cy="1510955"/>
          </a:xfrm>
          <a:prstGeom prst="rect">
            <a:avLst/>
          </a:prstGeom>
          <a:ln>
            <a:noFill/>
          </a:ln>
          <a:effectLst>
            <a:glow>
              <a:schemeClr val="bg1"/>
            </a:glow>
          </a:effectLst>
        </p:spPr>
      </p:pic>
    </p:spTree>
    <p:extLst>
      <p:ext uri="{BB962C8B-B14F-4D97-AF65-F5344CB8AC3E}">
        <p14:creationId xmlns:p14="http://schemas.microsoft.com/office/powerpoint/2010/main" val="2903727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663973F-E4DC-408F-AE8D-5DF3C01AD2E9}" type="datetimeFigureOut">
              <a:rPr lang="en-US" smtClean="0"/>
              <a:t>4/24/2019</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1CC4E8F-7D26-42C7-A2D9-5981DF58E376}" type="slidenum">
              <a:rPr lang="en-US" smtClean="0"/>
              <a:t>‹#›</a:t>
            </a:fld>
            <a:endParaRPr lang="en-US"/>
          </a:p>
        </p:txBody>
      </p:sp>
    </p:spTree>
    <p:extLst>
      <p:ext uri="{BB962C8B-B14F-4D97-AF65-F5344CB8AC3E}">
        <p14:creationId xmlns:p14="http://schemas.microsoft.com/office/powerpoint/2010/main" val="391443523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1304483"/>
      </p:ext>
    </p:extLst>
  </p:cSld>
  <p:clrMap bg1="lt1" tx1="dk1" bg2="lt2" tx2="dk2" accent1="accent1" accent2="accent2" accent3="accent3" accent4="accent4" accent5="accent5" accent6="accent6" hlink="hlink" folHlink="folHlink"/>
  <p:sldLayoutIdLst>
    <p:sldLayoutId id="2147483697" r:id="rId1"/>
    <p:sldLayoutId id="214748369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fif"/><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jfif"/><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mailto:emschief@shepherdstownfiredepartment.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362200" y="1380068"/>
            <a:ext cx="9140823" cy="2616199"/>
          </a:xfrm>
        </p:spPr>
        <p:txBody>
          <a:bodyPr/>
          <a:lstStyle/>
          <a:p>
            <a:r>
              <a:rPr lang="en-US" b="1" dirty="0">
                <a:latin typeface="Calibri" pitchFamily="34" charset="0"/>
              </a:rPr>
              <a:t>Firefighter Rehab Training</a:t>
            </a:r>
            <a:endParaRPr lang="en-US" dirty="0"/>
          </a:p>
        </p:txBody>
      </p:sp>
      <p:sp>
        <p:nvSpPr>
          <p:cNvPr id="7" name="Subtitle 6"/>
          <p:cNvSpPr>
            <a:spLocks noGrp="1"/>
          </p:cNvSpPr>
          <p:nvPr>
            <p:ph type="subTitle" idx="1"/>
          </p:nvPr>
        </p:nvSpPr>
        <p:spPr/>
        <p:txBody>
          <a:bodyPr/>
          <a:lstStyle/>
          <a:p>
            <a:r>
              <a:rPr lang="en-US" dirty="0"/>
              <a:t>Shepherdstown Fire Department, Inc. </a:t>
            </a:r>
          </a:p>
          <a:p>
            <a:r>
              <a:rPr lang="en-US" dirty="0"/>
              <a:t>Educational Institution</a:t>
            </a:r>
          </a:p>
          <a:p>
            <a:r>
              <a:rPr lang="en-US" dirty="0"/>
              <a:t>April 2019</a:t>
            </a: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5366385"/>
            <a:ext cx="1508760" cy="1491615"/>
          </a:xfrm>
          <a:prstGeom prst="rect">
            <a:avLst/>
          </a:prstGeom>
        </p:spPr>
      </p:pic>
    </p:spTree>
    <p:extLst>
      <p:ext uri="{BB962C8B-B14F-4D97-AF65-F5344CB8AC3E}">
        <p14:creationId xmlns:p14="http://schemas.microsoft.com/office/powerpoint/2010/main" val="2409354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758952"/>
          </a:xfrm>
        </p:spPr>
        <p:txBody>
          <a:bodyPr/>
          <a:lstStyle/>
          <a:p>
            <a:r>
              <a:rPr lang="en-US" dirty="0"/>
              <a:t>Agenda</a:t>
            </a:r>
          </a:p>
        </p:txBody>
      </p:sp>
      <p:sp>
        <p:nvSpPr>
          <p:cNvPr id="3" name="Content Placeholder 2"/>
          <p:cNvSpPr>
            <a:spLocks noGrp="1"/>
          </p:cNvSpPr>
          <p:nvPr>
            <p:ph idx="1"/>
          </p:nvPr>
        </p:nvSpPr>
        <p:spPr>
          <a:xfrm>
            <a:off x="1648902" y="1783081"/>
            <a:ext cx="10018713" cy="3916680"/>
          </a:xfrm>
        </p:spPr>
        <p:txBody>
          <a:bodyPr>
            <a:normAutofit fontScale="92500" lnSpcReduction="20000"/>
          </a:bodyPr>
          <a:lstStyle/>
          <a:p>
            <a:pPr marL="514350" indent="-514350">
              <a:buFont typeface="+mj-lt"/>
              <a:buAutoNum type="arabicPeriod"/>
            </a:pPr>
            <a:r>
              <a:rPr lang="en-US" i="1" dirty="0"/>
              <a:t>Standard for Rehabilitation Establishment</a:t>
            </a:r>
            <a:endParaRPr lang="en-US" dirty="0"/>
          </a:p>
          <a:p>
            <a:pPr marL="514350" indent="-514350">
              <a:buFont typeface="+mj-lt"/>
              <a:buAutoNum type="arabicPeriod"/>
            </a:pPr>
            <a:r>
              <a:rPr lang="en-US" i="1" dirty="0"/>
              <a:t>Standard for Personnel Reporting to Rehab</a:t>
            </a:r>
            <a:endParaRPr lang="en-US" dirty="0"/>
          </a:p>
          <a:p>
            <a:pPr marL="514350" indent="-514350">
              <a:buFont typeface="+mj-lt"/>
              <a:buAutoNum type="arabicPeriod"/>
            </a:pPr>
            <a:r>
              <a:rPr lang="en-US" i="1" dirty="0"/>
              <a:t>Standard for Location of Rehab</a:t>
            </a:r>
            <a:endParaRPr lang="en-US" dirty="0"/>
          </a:p>
          <a:p>
            <a:pPr marL="514350" indent="-514350">
              <a:buFont typeface="+mj-lt"/>
              <a:buAutoNum type="arabicPeriod"/>
            </a:pPr>
            <a:r>
              <a:rPr lang="en-US" i="1" dirty="0"/>
              <a:t>Standard for Minimum Rehab Resources</a:t>
            </a:r>
            <a:endParaRPr lang="en-US" dirty="0"/>
          </a:p>
          <a:p>
            <a:pPr marL="514350" indent="-514350">
              <a:buFont typeface="+mj-lt"/>
              <a:buAutoNum type="arabicPeriod"/>
            </a:pPr>
            <a:r>
              <a:rPr lang="en-US" i="1" dirty="0"/>
              <a:t>Standard for Rehab Monitoring</a:t>
            </a:r>
            <a:endParaRPr lang="en-US" dirty="0"/>
          </a:p>
          <a:p>
            <a:pPr marL="514350" indent="-514350">
              <a:buFont typeface="+mj-lt"/>
              <a:buAutoNum type="arabicPeriod"/>
            </a:pPr>
            <a:r>
              <a:rPr lang="en-US" i="1" dirty="0"/>
              <a:t>Standard for “Treat and Release” per the Medical Director</a:t>
            </a:r>
            <a:endParaRPr lang="en-US" dirty="0"/>
          </a:p>
          <a:p>
            <a:pPr marL="514350" indent="-514350">
              <a:buFont typeface="+mj-lt"/>
              <a:buAutoNum type="arabicPeriod"/>
            </a:pPr>
            <a:r>
              <a:rPr lang="en-US" i="1" dirty="0"/>
              <a:t>Standard for Denial of Return to Duty</a:t>
            </a:r>
            <a:endParaRPr lang="en-US" dirty="0"/>
          </a:p>
          <a:p>
            <a:pPr marL="514350" indent="-514350">
              <a:buFont typeface="+mj-lt"/>
              <a:buAutoNum type="arabicPeriod"/>
            </a:pPr>
            <a:r>
              <a:rPr lang="en-US" i="1" dirty="0"/>
              <a:t>Standard for Return to Duty</a:t>
            </a:r>
            <a:endParaRPr lang="en-US" dirty="0"/>
          </a:p>
          <a:p>
            <a:pPr marL="514350" indent="-514350">
              <a:buFont typeface="+mj-lt"/>
              <a:buAutoNum type="arabicPeriod"/>
            </a:pPr>
            <a:r>
              <a:rPr lang="en-US" i="1" dirty="0"/>
              <a:t>Standard to Transport to Hospital for Evaluation, Automatic Transport Criteria (ATC)</a:t>
            </a:r>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72200"/>
            <a:ext cx="712181" cy="704088"/>
          </a:xfrm>
          <a:prstGeom prst="rect">
            <a:avLst/>
          </a:prstGeom>
        </p:spPr>
      </p:pic>
    </p:spTree>
    <p:extLst>
      <p:ext uri="{BB962C8B-B14F-4D97-AF65-F5344CB8AC3E}">
        <p14:creationId xmlns:p14="http://schemas.microsoft.com/office/powerpoint/2010/main" val="2509319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72200"/>
            <a:ext cx="712181" cy="704088"/>
          </a:xfrm>
          <a:prstGeom prst="rect">
            <a:avLst/>
          </a:prstGeom>
        </p:spPr>
      </p:pic>
      <p:pic>
        <p:nvPicPr>
          <p:cNvPr id="5" name="Picture Placeholder 8"/>
          <p:cNvPicPr>
            <a:picLocks noChangeAspect="1"/>
          </p:cNvPicPr>
          <p:nvPr/>
        </p:nvPicPr>
        <p:blipFill rotWithShape="1">
          <a:blip r:embed="rId3"/>
          <a:srcRect t="6440" b="11871"/>
          <a:stretch/>
        </p:blipFill>
        <p:spPr>
          <a:xfrm>
            <a:off x="2078355" y="1042416"/>
            <a:ext cx="1749425" cy="2543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 Placeholder 5"/>
          <p:cNvSpPr txBox="1">
            <a:spLocks/>
          </p:cNvSpPr>
          <p:nvPr/>
        </p:nvSpPr>
        <p:spPr>
          <a:xfrm>
            <a:off x="4375150" y="1281303"/>
            <a:ext cx="6871970" cy="4956048"/>
          </a:xfrm>
          <a:prstGeom prst="rect">
            <a:avLst/>
          </a:prstGeom>
        </p:spPr>
        <p:txBody>
          <a:bodyPr vert="horz" lIns="91440" tIns="45720" rIns="91440" bIns="45720" rtlCol="0" anchor="ctr"/>
          <a:lstStyle>
            <a:defPPr>
              <a:defRPr lang="en-US"/>
            </a:defPPr>
            <a:lvl1pPr marL="0" algn="r" defTabSz="457200" rtl="0" eaLnBrk="1" latinLnBrk="0" hangingPunct="1">
              <a:defRPr sz="10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en-US" sz="2800" dirty="0">
                <a:solidFill>
                  <a:schemeClr val="accent1">
                    <a:lumMod val="75000"/>
                  </a:schemeClr>
                </a:solidFill>
                <a:latin typeface="Helvetica Neue Light" charset="0"/>
                <a:cs typeface="Helvetica Neue Light" charset="0"/>
              </a:rPr>
              <a:t>Marshall DeMeritt, MS, NREMT</a:t>
            </a:r>
          </a:p>
          <a:p>
            <a:pPr marL="742950" lvl="1" indent="-285750">
              <a:lnSpc>
                <a:spcPct val="150000"/>
              </a:lnSpc>
              <a:buFont typeface="Arial" panose="020B0604020202020204" pitchFamily="34" charset="0"/>
              <a:buChar char="•"/>
            </a:pPr>
            <a:r>
              <a:rPr lang="en-US" altLang="en-US" dirty="0">
                <a:latin typeface="Helvetica Neue Light" charset="0"/>
                <a:cs typeface="Helvetica Neue Light" charset="0"/>
              </a:rPr>
              <a:t>Grew up on a goat farm in Luray, VA</a:t>
            </a:r>
          </a:p>
          <a:p>
            <a:pPr marL="742950" lvl="1" indent="-285750">
              <a:lnSpc>
                <a:spcPct val="150000"/>
              </a:lnSpc>
              <a:buFont typeface="Arial" panose="020B0604020202020204" pitchFamily="34" charset="0"/>
              <a:buChar char="•"/>
            </a:pPr>
            <a:r>
              <a:rPr lang="en-US" altLang="en-US" dirty="0">
                <a:latin typeface="Helvetica Neue Light" charset="0"/>
                <a:cs typeface="Helvetica Neue Light" charset="0"/>
              </a:rPr>
              <a:t>Undergraduate Degree from Shepherd University</a:t>
            </a:r>
          </a:p>
          <a:p>
            <a:pPr marL="742950" lvl="1" indent="-285750">
              <a:lnSpc>
                <a:spcPct val="150000"/>
              </a:lnSpc>
              <a:buFont typeface="Arial" panose="020B0604020202020204" pitchFamily="34" charset="0"/>
              <a:buChar char="•"/>
            </a:pPr>
            <a:r>
              <a:rPr lang="en-US" altLang="en-US" dirty="0">
                <a:latin typeface="Helvetica Neue Light" charset="0"/>
                <a:cs typeface="Helvetica Neue Light" charset="0"/>
              </a:rPr>
              <a:t>Joined Shepherdstown Fire Department in 2006</a:t>
            </a:r>
          </a:p>
          <a:p>
            <a:pPr marL="742950" lvl="1" indent="-285750">
              <a:lnSpc>
                <a:spcPct val="150000"/>
              </a:lnSpc>
              <a:buFont typeface="Arial" panose="020B0604020202020204" pitchFamily="34" charset="0"/>
              <a:buChar char="•"/>
            </a:pPr>
            <a:r>
              <a:rPr lang="en-US" altLang="en-US" dirty="0">
                <a:latin typeface="Helvetica Neue Light" charset="0"/>
                <a:cs typeface="Helvetica Neue Light" charset="0"/>
              </a:rPr>
              <a:t>Elected as EMS Chief in 2014</a:t>
            </a:r>
          </a:p>
          <a:p>
            <a:pPr marL="742950" lvl="1" indent="-285750">
              <a:lnSpc>
                <a:spcPct val="150000"/>
              </a:lnSpc>
              <a:buFont typeface="Arial" panose="020B0604020202020204" pitchFamily="34" charset="0"/>
              <a:buChar char="•"/>
            </a:pPr>
            <a:r>
              <a:rPr lang="en-US" altLang="en-US" dirty="0">
                <a:latin typeface="Helvetica Neue Light" charset="0"/>
                <a:cs typeface="Helvetica Neue Light" charset="0"/>
              </a:rPr>
              <a:t>Master of Science from WVU</a:t>
            </a:r>
          </a:p>
          <a:p>
            <a:pPr marL="742950" lvl="1" indent="-285750">
              <a:lnSpc>
                <a:spcPct val="150000"/>
              </a:lnSpc>
              <a:buFont typeface="Arial" panose="020B0604020202020204" pitchFamily="34" charset="0"/>
              <a:buChar char="•"/>
            </a:pPr>
            <a:r>
              <a:rPr lang="en-US" altLang="en-US" dirty="0">
                <a:latin typeface="Helvetica Neue Light" charset="0"/>
                <a:cs typeface="Helvetica Neue Light" charset="0"/>
              </a:rPr>
              <a:t>WV Office of EMS Emergency Medical Technician</a:t>
            </a:r>
          </a:p>
          <a:p>
            <a:pPr marL="742950" lvl="1" indent="-285750">
              <a:lnSpc>
                <a:spcPct val="150000"/>
              </a:lnSpc>
              <a:buFont typeface="Arial" panose="020B0604020202020204" pitchFamily="34" charset="0"/>
              <a:buChar char="•"/>
            </a:pPr>
            <a:r>
              <a:rPr lang="en-US" altLang="en-US" dirty="0">
                <a:latin typeface="Helvetica Neue Light" charset="0"/>
                <a:cs typeface="Helvetica Neue Light" charset="0"/>
              </a:rPr>
              <a:t>National Registry Emergency Medical Technician</a:t>
            </a:r>
          </a:p>
          <a:p>
            <a:pPr marL="742950" lvl="1" indent="-285750">
              <a:lnSpc>
                <a:spcPct val="150000"/>
              </a:lnSpc>
              <a:buFont typeface="Arial" panose="020B0604020202020204" pitchFamily="34" charset="0"/>
              <a:buChar char="•"/>
            </a:pPr>
            <a:r>
              <a:rPr lang="en-US" altLang="en-US" dirty="0">
                <a:latin typeface="Helvetica Neue Light" charset="0"/>
                <a:cs typeface="Helvetica Neue Light" charset="0"/>
              </a:rPr>
              <a:t>National Association of EMS Educators Instructor</a:t>
            </a:r>
          </a:p>
          <a:p>
            <a:pPr marL="742950" lvl="1" indent="-285750">
              <a:lnSpc>
                <a:spcPct val="150000"/>
              </a:lnSpc>
              <a:buFont typeface="Arial" panose="020B0604020202020204" pitchFamily="34" charset="0"/>
              <a:buChar char="•"/>
            </a:pPr>
            <a:r>
              <a:rPr lang="en-US" altLang="en-US" dirty="0">
                <a:latin typeface="Helvetica Neue Light" charset="0"/>
                <a:cs typeface="Helvetica Neue Light" charset="0"/>
              </a:rPr>
              <a:t>WV Office of EMS Lead Instructor</a:t>
            </a:r>
          </a:p>
          <a:p>
            <a:pPr marL="742950" lvl="1" indent="-285750">
              <a:lnSpc>
                <a:spcPct val="150000"/>
              </a:lnSpc>
              <a:buFont typeface="Arial" panose="020B0604020202020204" pitchFamily="34" charset="0"/>
              <a:buChar char="•"/>
            </a:pPr>
            <a:r>
              <a:rPr lang="en-US" altLang="en-US" dirty="0">
                <a:latin typeface="Helvetica Neue Light" charset="0"/>
                <a:cs typeface="Helvetica Neue Light" charset="0"/>
              </a:rPr>
              <a:t>Firefighter, Fire Officer II, and Rescue Technician</a:t>
            </a:r>
          </a:p>
          <a:p>
            <a:pPr marL="742950" lvl="1" indent="-285750">
              <a:lnSpc>
                <a:spcPct val="150000"/>
              </a:lnSpc>
              <a:buFont typeface="Arial" panose="020B0604020202020204" pitchFamily="34" charset="0"/>
              <a:buChar char="•"/>
            </a:pPr>
            <a:r>
              <a:rPr lang="en-US" altLang="en-US" dirty="0">
                <a:latin typeface="Helvetica Neue Light" charset="0"/>
                <a:cs typeface="Helvetica Neue Light" charset="0"/>
              </a:rPr>
              <a:t>Father of 3 (2 + a dog), Husband to Krystle</a:t>
            </a:r>
          </a:p>
          <a:p>
            <a:pPr lvl="1"/>
            <a:endParaRPr lang="en-US" altLang="en-US" dirty="0">
              <a:latin typeface="Helvetica Neue Light" charset="0"/>
              <a:cs typeface="Helvetica Neue Light" charset="0"/>
            </a:endParaRPr>
          </a:p>
          <a:p>
            <a:pPr lvl="1"/>
            <a:endParaRPr lang="en-US" altLang="en-US" dirty="0">
              <a:latin typeface="Helvetica Neue Light" charset="0"/>
              <a:cs typeface="Helvetica Neue Light" charset="0"/>
            </a:endParaRPr>
          </a:p>
        </p:txBody>
      </p:sp>
      <p:pic>
        <p:nvPicPr>
          <p:cNvPr id="7" name="Picture Placeholder 11"/>
          <p:cNvPicPr>
            <a:picLocks noChangeAspect="1"/>
          </p:cNvPicPr>
          <p:nvPr/>
        </p:nvPicPr>
        <p:blipFill>
          <a:blip r:embed="rId4">
            <a:extLst>
              <a:ext uri="{28A0092B-C50C-407E-A947-70E740481C1C}">
                <a14:useLocalDpi xmlns:a14="http://schemas.microsoft.com/office/drawing/2010/main" val="0"/>
              </a:ext>
            </a:extLst>
          </a:blip>
          <a:srcRect t="24828" b="140"/>
          <a:stretch>
            <a:fillRect/>
          </a:stretch>
        </p:blipFill>
        <p:spPr>
          <a:xfrm>
            <a:off x="2078355" y="4064318"/>
            <a:ext cx="2019300" cy="2019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3855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84311" y="685801"/>
            <a:ext cx="10018713" cy="905256"/>
          </a:xfrm>
        </p:spPr>
        <p:txBody>
          <a:bodyPr/>
          <a:lstStyle/>
          <a:p>
            <a:r>
              <a:rPr lang="en-US" dirty="0"/>
              <a:t>Purpose</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
        <p:nvSpPr>
          <p:cNvPr id="7" name="Rectangle 3"/>
          <p:cNvSpPr txBox="1">
            <a:spLocks/>
          </p:cNvSpPr>
          <p:nvPr/>
        </p:nvSpPr>
        <p:spPr>
          <a:xfrm>
            <a:off x="1682496" y="1783081"/>
            <a:ext cx="9601199" cy="460857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endParaRPr lang="en-US" dirty="0">
              <a:latin typeface="Calibri" pitchFamily="34" charset="0"/>
            </a:endParaRPr>
          </a:p>
        </p:txBody>
      </p:sp>
      <p:sp>
        <p:nvSpPr>
          <p:cNvPr id="2" name="TextBox 1"/>
          <p:cNvSpPr txBox="1"/>
          <p:nvPr/>
        </p:nvSpPr>
        <p:spPr>
          <a:xfrm>
            <a:off x="1484311" y="1783081"/>
            <a:ext cx="9663901" cy="3785652"/>
          </a:xfrm>
          <a:prstGeom prst="rect">
            <a:avLst/>
          </a:prstGeom>
          <a:noFill/>
        </p:spPr>
        <p:txBody>
          <a:bodyPr wrap="square" rtlCol="0">
            <a:spAutoFit/>
          </a:bodyPr>
          <a:lstStyle/>
          <a:p>
            <a:pPr marL="342900" indent="-342900">
              <a:buFont typeface="Wingdings" panose="05000000000000000000" pitchFamily="2" charset="2"/>
              <a:buChar char="ü"/>
            </a:pPr>
            <a:r>
              <a:rPr lang="en-US" sz="2000" dirty="0"/>
              <a:t>This training is to provide Jefferson County Fire and EMS personnel and Incident Commanders with direction on the implementation and use of Firefighter Rehabilitation at the scene of fires, other emergency incident scenes, and during training, per NFPA 1584 (2008). </a:t>
            </a:r>
          </a:p>
          <a:p>
            <a:endParaRPr lang="en-US" sz="2000" dirty="0"/>
          </a:p>
          <a:p>
            <a:pPr marL="342900" indent="-342900">
              <a:buFont typeface="Wingdings" panose="05000000000000000000" pitchFamily="2" charset="2"/>
              <a:buChar char="ü"/>
            </a:pPr>
            <a:r>
              <a:rPr lang="en-US" sz="2000" dirty="0"/>
              <a:t>It shall provide direction as to what activities are to be undertaken by each component of the fire ground and the EMS providers assigned to work in the rehab sector. </a:t>
            </a:r>
          </a:p>
          <a:p>
            <a:endParaRPr lang="en-US" sz="2000" dirty="0"/>
          </a:p>
          <a:p>
            <a:pPr marL="342900" indent="-342900">
              <a:buFont typeface="Wingdings" panose="05000000000000000000" pitchFamily="2" charset="2"/>
              <a:buChar char="ü"/>
            </a:pPr>
            <a:r>
              <a:rPr lang="en-US" sz="2000" dirty="0"/>
              <a:t>These guideline used to develop this training (OG 16-018) includes when to restrict members from returning to duty for medical reasons and when to transport for additional treatment. It shall also provide guidance to those members reporting to rehab as to what their responsibilities are, and what to expect of the process. </a:t>
            </a:r>
          </a:p>
        </p:txBody>
      </p:sp>
    </p:spTree>
    <p:extLst>
      <p:ext uri="{BB962C8B-B14F-4D97-AF65-F5344CB8AC3E}">
        <p14:creationId xmlns:p14="http://schemas.microsoft.com/office/powerpoint/2010/main" val="3803695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
        <p:nvSpPr>
          <p:cNvPr id="2" name="Title 1"/>
          <p:cNvSpPr>
            <a:spLocks noGrp="1"/>
          </p:cNvSpPr>
          <p:nvPr>
            <p:ph type="title"/>
          </p:nvPr>
        </p:nvSpPr>
        <p:spPr>
          <a:xfrm>
            <a:off x="1507421" y="2658826"/>
            <a:ext cx="9401371" cy="2110382"/>
          </a:xfrm>
        </p:spPr>
        <p:txBody>
          <a:bodyPr/>
          <a:lstStyle/>
          <a:p>
            <a:pPr algn="l"/>
            <a:r>
              <a:rPr lang="en-US" i="1" dirty="0"/>
              <a:t>Standard for Rehabilitation Establishment</a:t>
            </a:r>
            <a:endParaRPr lang="en-US" dirty="0"/>
          </a:p>
        </p:txBody>
      </p:sp>
      <p:sp>
        <p:nvSpPr>
          <p:cNvPr id="20" name="Text Placeholder 19"/>
          <p:cNvSpPr>
            <a:spLocks noGrp="1"/>
          </p:cNvSpPr>
          <p:nvPr>
            <p:ph type="body" idx="1"/>
          </p:nvPr>
        </p:nvSpPr>
        <p:spPr>
          <a:xfrm>
            <a:off x="1508389" y="4753968"/>
            <a:ext cx="8930748" cy="1099286"/>
          </a:xfrm>
        </p:spPr>
        <p:txBody>
          <a:bodyPr>
            <a:normAutofit/>
          </a:bodyPr>
          <a:lstStyle/>
          <a:p>
            <a:pPr algn="l"/>
            <a:r>
              <a:rPr lang="en-US" dirty="0">
                <a:solidFill>
                  <a:schemeClr val="accent1">
                    <a:lumMod val="75000"/>
                  </a:schemeClr>
                </a:solidFill>
              </a:rPr>
              <a:t>Shepherdstown Fire Department </a:t>
            </a:r>
            <a:br>
              <a:rPr lang="en-US" dirty="0">
                <a:solidFill>
                  <a:schemeClr val="accent1">
                    <a:lumMod val="75000"/>
                  </a:schemeClr>
                </a:solidFill>
              </a:rPr>
            </a:br>
            <a:r>
              <a:rPr lang="en-US" dirty="0">
                <a:solidFill>
                  <a:schemeClr val="accent1">
                    <a:lumMod val="75000"/>
                  </a:schemeClr>
                </a:solidFill>
              </a:rPr>
              <a:t>Educational Institution</a:t>
            </a:r>
          </a:p>
        </p:txBody>
      </p:sp>
    </p:spTree>
    <p:extLst>
      <p:ext uri="{BB962C8B-B14F-4D97-AF65-F5344CB8AC3E}">
        <p14:creationId xmlns:p14="http://schemas.microsoft.com/office/powerpoint/2010/main" val="2290975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777721" cy="1371600"/>
          </a:xfrm>
        </p:spPr>
        <p:txBody>
          <a:bodyPr/>
          <a:lstStyle/>
          <a:p>
            <a:r>
              <a:rPr lang="en-US" i="1" dirty="0"/>
              <a:t>Rehabilitation Establishment</a:t>
            </a:r>
            <a:endParaRPr lang="en-US" dirty="0"/>
          </a:p>
        </p:txBody>
      </p:sp>
      <p:sp>
        <p:nvSpPr>
          <p:cNvPr id="5" name="Content Placeholder 4"/>
          <p:cNvSpPr>
            <a:spLocks noGrp="1"/>
          </p:cNvSpPr>
          <p:nvPr>
            <p:ph idx="1"/>
          </p:nvPr>
        </p:nvSpPr>
        <p:spPr/>
        <p:txBody>
          <a:bodyPr/>
          <a:lstStyle/>
          <a:p>
            <a:pPr lvl="0"/>
            <a:r>
              <a:rPr lang="en-US" dirty="0"/>
              <a:t>Formal Rehabilitation should be established on all incidents in which one or more of the following are present:</a:t>
            </a:r>
          </a:p>
          <a:p>
            <a:pPr lvl="1"/>
            <a:r>
              <a:rPr lang="en-US" dirty="0"/>
              <a:t>Operational period greater than forty-five (45) minutes.</a:t>
            </a:r>
          </a:p>
          <a:p>
            <a:pPr lvl="1"/>
            <a:r>
              <a:rPr lang="en-US" dirty="0"/>
              <a:t>Greater than twenty (20) Operational Personnel on scene.</a:t>
            </a:r>
          </a:p>
          <a:p>
            <a:pPr lvl="1"/>
            <a:r>
              <a:rPr lang="en-US" dirty="0"/>
              <a:t>Any incident in which an area (sector) has been determined Immediately Dangerous to Life and Health (IDLH).</a:t>
            </a:r>
          </a:p>
          <a:p>
            <a:pPr lvl="1"/>
            <a:r>
              <a:rPr lang="en-US" dirty="0"/>
              <a:t>At the discretion of the Incident Commander or commanding officer.</a:t>
            </a:r>
          </a:p>
          <a:p>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2721" y="3168396"/>
            <a:ext cx="3639312" cy="24262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483246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p:cNvPicPr>
            <a:picLocks noGrp="1" noChangeAspect="1"/>
          </p:cNvPicPr>
          <p:nvPr>
            <p:ph type="pic" idx="1"/>
          </p:nvPr>
        </p:nvPicPr>
        <p:blipFill>
          <a:blip r:embed="rId2">
            <a:extLst>
              <a:ext uri="{28A0092B-C50C-407E-A947-70E740481C1C}">
                <a14:useLocalDpi xmlns:a14="http://schemas.microsoft.com/office/drawing/2010/main" val="0"/>
              </a:ext>
            </a:extLst>
          </a:blip>
          <a:srcRect t="21088" b="21088"/>
          <a:stretch>
            <a:fillRect/>
          </a:stretch>
        </p:blipFill>
        <p:spPr>
          <a:xfrm>
            <a:off x="2386013" y="319088"/>
            <a:ext cx="8226425" cy="3165475"/>
          </a:xfrm>
        </p:spPr>
      </p:pic>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
        <p:nvSpPr>
          <p:cNvPr id="12" name="Text Placeholder 5"/>
          <p:cNvSpPr>
            <a:spLocks noGrp="1"/>
          </p:cNvSpPr>
          <p:nvPr>
            <p:ph type="body" sz="half" idx="2"/>
          </p:nvPr>
        </p:nvSpPr>
        <p:spPr>
          <a:xfrm>
            <a:off x="1484311" y="3794760"/>
            <a:ext cx="10018711" cy="1819656"/>
          </a:xfrm>
        </p:spPr>
        <p:txBody>
          <a:bodyPr>
            <a:normAutofit/>
          </a:bodyPr>
          <a:lstStyle/>
          <a:p>
            <a:pPr marL="285750" indent="-285750" algn="l">
              <a:buFont typeface="Arial" panose="020B0604020202020204" pitchFamily="34" charset="0"/>
              <a:buChar char="•"/>
            </a:pPr>
            <a:r>
              <a:rPr lang="en-US" i="1" dirty="0"/>
              <a:t>Company/Unit officers shall monitor members under their command </a:t>
            </a:r>
          </a:p>
          <a:p>
            <a:pPr marL="285750" indent="-285750" algn="l">
              <a:buFont typeface="Arial" panose="020B0604020202020204" pitchFamily="34" charset="0"/>
              <a:buChar char="•"/>
            </a:pPr>
            <a:r>
              <a:rPr lang="en-US" i="1" dirty="0"/>
              <a:t>Members shall also monitor themselves and each other even without the formality of a rehabilitation program. </a:t>
            </a:r>
          </a:p>
          <a:p>
            <a:pPr marL="285750" indent="-285750" algn="l">
              <a:buFont typeface="Arial" panose="020B0604020202020204" pitchFamily="34" charset="0"/>
              <a:buChar char="•"/>
            </a:pPr>
            <a:r>
              <a:rPr lang="en-US" i="1" dirty="0"/>
              <a:t>Members should request rehab from their company/unit officer if they feel they are in need (illnesses, injuries, or other conditions). </a:t>
            </a:r>
          </a:p>
          <a:p>
            <a:pPr marL="285750" indent="-285750" algn="l">
              <a:buFont typeface="Arial" panose="020B0604020202020204" pitchFamily="34" charset="0"/>
              <a:buChar char="•"/>
            </a:pPr>
            <a:r>
              <a:rPr lang="en-US" i="1" dirty="0"/>
              <a:t>Company/Unit officers should request rehab be established if they feel their company member(s) are in need.</a:t>
            </a:r>
          </a:p>
          <a:p>
            <a:pPr marL="285750" indent="-285750" algn="l">
              <a:buFont typeface="Arial" panose="020B0604020202020204" pitchFamily="34" charset="0"/>
              <a:buChar char="•"/>
            </a:pPr>
            <a:r>
              <a:rPr lang="en-US" b="1" i="1" dirty="0"/>
              <a:t>Do not let a lack of formal rehab keep Illnesses, injuries, or other conditions from being reported immediately.</a:t>
            </a:r>
            <a:endParaRPr lang="en-US" b="1" dirty="0"/>
          </a:p>
          <a:p>
            <a:endParaRPr lang="en-US" dirty="0"/>
          </a:p>
        </p:txBody>
      </p:sp>
    </p:spTree>
    <p:extLst>
      <p:ext uri="{BB962C8B-B14F-4D97-AF65-F5344CB8AC3E}">
        <p14:creationId xmlns:p14="http://schemas.microsoft.com/office/powerpoint/2010/main" val="448546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
        <p:nvSpPr>
          <p:cNvPr id="2" name="Title 1"/>
          <p:cNvSpPr>
            <a:spLocks noGrp="1"/>
          </p:cNvSpPr>
          <p:nvPr>
            <p:ph type="title"/>
          </p:nvPr>
        </p:nvSpPr>
        <p:spPr>
          <a:xfrm>
            <a:off x="1507421" y="2658826"/>
            <a:ext cx="9401371" cy="2110382"/>
          </a:xfrm>
        </p:spPr>
        <p:txBody>
          <a:bodyPr/>
          <a:lstStyle/>
          <a:p>
            <a:pPr algn="l"/>
            <a:r>
              <a:rPr lang="en-US" i="1" dirty="0"/>
              <a:t>Standard for Location of Rehab</a:t>
            </a:r>
            <a:endParaRPr lang="en-US" dirty="0"/>
          </a:p>
        </p:txBody>
      </p:sp>
      <p:sp>
        <p:nvSpPr>
          <p:cNvPr id="20" name="Text Placeholder 19"/>
          <p:cNvSpPr>
            <a:spLocks noGrp="1"/>
          </p:cNvSpPr>
          <p:nvPr>
            <p:ph type="body" idx="1"/>
          </p:nvPr>
        </p:nvSpPr>
        <p:spPr>
          <a:xfrm>
            <a:off x="1508389" y="4753968"/>
            <a:ext cx="8930748" cy="1099286"/>
          </a:xfrm>
        </p:spPr>
        <p:txBody>
          <a:bodyPr>
            <a:normAutofit/>
          </a:bodyPr>
          <a:lstStyle/>
          <a:p>
            <a:pPr algn="l"/>
            <a:r>
              <a:rPr lang="en-US" dirty="0">
                <a:solidFill>
                  <a:schemeClr val="accent1">
                    <a:lumMod val="75000"/>
                  </a:schemeClr>
                </a:solidFill>
              </a:rPr>
              <a:t>Shepherdstown Fire Department </a:t>
            </a:r>
            <a:br>
              <a:rPr lang="en-US" dirty="0">
                <a:solidFill>
                  <a:schemeClr val="accent1">
                    <a:lumMod val="75000"/>
                  </a:schemeClr>
                </a:solidFill>
              </a:rPr>
            </a:br>
            <a:r>
              <a:rPr lang="en-US" dirty="0">
                <a:solidFill>
                  <a:schemeClr val="accent1">
                    <a:lumMod val="75000"/>
                  </a:schemeClr>
                </a:solidFill>
              </a:rPr>
              <a:t>Educational Institution</a:t>
            </a:r>
          </a:p>
        </p:txBody>
      </p:sp>
    </p:spTree>
    <p:extLst>
      <p:ext uri="{BB962C8B-B14F-4D97-AF65-F5344CB8AC3E}">
        <p14:creationId xmlns:p14="http://schemas.microsoft.com/office/powerpoint/2010/main" val="42038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84311" y="685801"/>
            <a:ext cx="10018713" cy="960120"/>
          </a:xfrm>
        </p:spPr>
        <p:txBody>
          <a:bodyPr/>
          <a:lstStyle/>
          <a:p>
            <a:r>
              <a:rPr lang="en-US" i="1" dirty="0"/>
              <a:t>Standard for Location of Rehab</a:t>
            </a:r>
            <a:endParaRPr lang="en-US" dirty="0"/>
          </a:p>
        </p:txBody>
      </p:sp>
      <p:sp>
        <p:nvSpPr>
          <p:cNvPr id="6" name="Content Placeholder 5"/>
          <p:cNvSpPr>
            <a:spLocks noGrp="1"/>
          </p:cNvSpPr>
          <p:nvPr>
            <p:ph sz="half" idx="2"/>
          </p:nvPr>
        </p:nvSpPr>
        <p:spPr>
          <a:xfrm>
            <a:off x="1086102" y="2594672"/>
            <a:ext cx="4895056" cy="3156904"/>
          </a:xfrm>
        </p:spPr>
        <p:txBody>
          <a:bodyPr>
            <a:normAutofit lnSpcReduction="10000"/>
          </a:bodyPr>
          <a:lstStyle/>
          <a:p>
            <a:pPr lvl="1"/>
            <a:r>
              <a:rPr lang="en-US" dirty="0"/>
              <a:t>Be away from smoke or other irritant and provide comfortable breathing conditions removed from the hazards of the incident scene including smoke, vehicle exhaust, and excess noise.</a:t>
            </a:r>
          </a:p>
          <a:p>
            <a:pPr lvl="1"/>
            <a:r>
              <a:rPr lang="en-US" dirty="0"/>
              <a:t>Be completely segregated from media and spectators.</a:t>
            </a:r>
          </a:p>
          <a:p>
            <a:pPr lvl="1"/>
            <a:r>
              <a:rPr lang="en-US" dirty="0"/>
              <a:t>Provide protection from weather extremes (direct sun, rain, </a:t>
            </a:r>
            <a:r>
              <a:rPr lang="en-US" dirty="0" err="1"/>
              <a:t>etc</a:t>
            </a:r>
            <a:r>
              <a:rPr lang="en-US" dirty="0"/>
              <a:t>).</a:t>
            </a:r>
          </a:p>
          <a:p>
            <a:pPr lvl="1"/>
            <a:r>
              <a:rPr lang="en-US" dirty="0"/>
              <a:t>Be accessible to emergency medical transport vehicles.</a:t>
            </a:r>
          </a:p>
          <a:p>
            <a:endParaRPr lang="en-US" dirty="0"/>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pic>
        <p:nvPicPr>
          <p:cNvPr id="10" name="Content Placeholder 9"/>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196328" y="2594672"/>
            <a:ext cx="3360293" cy="2459734"/>
          </a:xfrm>
          <a:prstGeom prst="rect">
            <a:avLst/>
          </a:prstGeom>
          <a:ln>
            <a:noFill/>
          </a:ln>
          <a:effectLst>
            <a:softEdge rad="112500"/>
          </a:effectLst>
        </p:spPr>
      </p:pic>
    </p:spTree>
    <p:extLst>
      <p:ext uri="{BB962C8B-B14F-4D97-AF65-F5344CB8AC3E}">
        <p14:creationId xmlns:p14="http://schemas.microsoft.com/office/powerpoint/2010/main" val="2599524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quarter" idx="4"/>
          </p:nvPr>
        </p:nvSpPr>
        <p:spPr>
          <a:xfrm>
            <a:off x="6260660" y="2576384"/>
            <a:ext cx="5242364" cy="3303208"/>
          </a:xfrm>
        </p:spPr>
        <p:txBody>
          <a:bodyPr>
            <a:normAutofit/>
          </a:bodyPr>
          <a:lstStyle/>
          <a:p>
            <a:pPr lvl="1"/>
            <a:r>
              <a:rPr lang="en-US" dirty="0"/>
              <a:t>Be of a size large enough to facilitate the expected number of personnel - including members working in the rehab area.</a:t>
            </a:r>
          </a:p>
          <a:p>
            <a:pPr lvl="1"/>
            <a:r>
              <a:rPr lang="en-US" dirty="0"/>
              <a:t>Have a separate area for doffing and storing PPE, and replacing air bottles.</a:t>
            </a:r>
          </a:p>
          <a:p>
            <a:pPr lvl="1"/>
            <a:r>
              <a:rPr lang="en-US" dirty="0"/>
              <a:t>Have an adequate supply of drinking water, sports drinks for electrolyte replacement and food for calorie replacement - especially during incidents longer than three hours.</a:t>
            </a:r>
          </a:p>
          <a:p>
            <a:endParaRPr lang="en-US" dirty="0"/>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2133124" y="2576384"/>
            <a:ext cx="3853216" cy="2570095"/>
          </a:xfrm>
          <a:prstGeom prst="rect">
            <a:avLst/>
          </a:prstGeom>
          <a:ln>
            <a:noFill/>
          </a:ln>
          <a:effectLst>
            <a:softEdge rad="112500"/>
          </a:effectLst>
        </p:spPr>
      </p:pic>
      <p:sp>
        <p:nvSpPr>
          <p:cNvPr id="10" name="Title 3"/>
          <p:cNvSpPr txBox="1">
            <a:spLocks/>
          </p:cNvSpPr>
          <p:nvPr/>
        </p:nvSpPr>
        <p:spPr>
          <a:xfrm>
            <a:off x="1484311" y="685801"/>
            <a:ext cx="10018713" cy="960120"/>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i="1"/>
              <a:t>Standard for Location of Rehab</a:t>
            </a:r>
            <a:endParaRPr lang="en-US" dirty="0"/>
          </a:p>
        </p:txBody>
      </p:sp>
    </p:spTree>
    <p:extLst>
      <p:ext uri="{BB962C8B-B14F-4D97-AF65-F5344CB8AC3E}">
        <p14:creationId xmlns:p14="http://schemas.microsoft.com/office/powerpoint/2010/main" val="3069950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a:xfrm>
            <a:off x="1484309" y="104394"/>
            <a:ext cx="10018713" cy="649223"/>
          </a:xfrm>
        </p:spPr>
        <p:txBody>
          <a:bodyPr>
            <a:normAutofit fontScale="90000"/>
          </a:bodyPr>
          <a:lstStyle/>
          <a:p>
            <a:r>
              <a:rPr lang="en-US" i="1" dirty="0"/>
              <a:t>Standard for Location of Rehab</a:t>
            </a:r>
            <a:endParaRPr lang="en-US" dirty="0"/>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
        <p:nvSpPr>
          <p:cNvPr id="4" name="TextBox 3"/>
          <p:cNvSpPr txBox="1"/>
          <p:nvPr/>
        </p:nvSpPr>
        <p:spPr>
          <a:xfrm>
            <a:off x="2194889" y="2487168"/>
            <a:ext cx="2130840" cy="369332"/>
          </a:xfrm>
          <a:prstGeom prst="rect">
            <a:avLst/>
          </a:prstGeom>
          <a:noFill/>
        </p:spPr>
        <p:txBody>
          <a:bodyPr wrap="none" rtlCol="0">
            <a:spAutoFit/>
          </a:bodyPr>
          <a:lstStyle/>
          <a:p>
            <a:r>
              <a:rPr lang="en-US" dirty="0"/>
              <a:t>What’s Wrong Here?</a:t>
            </a:r>
          </a:p>
        </p:txBody>
      </p:sp>
      <p:pic>
        <p:nvPicPr>
          <p:cNvPr id="5" name="Picture 4"/>
          <p:cNvPicPr>
            <a:picLocks noChangeAspect="1"/>
          </p:cNvPicPr>
          <p:nvPr/>
        </p:nvPicPr>
        <p:blipFill>
          <a:blip r:embed="rId3"/>
          <a:stretch>
            <a:fillRect/>
          </a:stretch>
        </p:blipFill>
        <p:spPr>
          <a:xfrm>
            <a:off x="1637311" y="2856500"/>
            <a:ext cx="3245996" cy="2417750"/>
          </a:xfrm>
          <a:prstGeom prst="rect">
            <a:avLst/>
          </a:prstGeom>
        </p:spPr>
      </p:pic>
      <p:pic>
        <p:nvPicPr>
          <p:cNvPr id="6" name="Picture 5"/>
          <p:cNvPicPr>
            <a:picLocks noChangeAspect="1"/>
          </p:cNvPicPr>
          <p:nvPr/>
        </p:nvPicPr>
        <p:blipFill>
          <a:blip r:embed="rId4"/>
          <a:stretch>
            <a:fillRect/>
          </a:stretch>
        </p:blipFill>
        <p:spPr>
          <a:xfrm>
            <a:off x="5813869" y="753617"/>
            <a:ext cx="4733925" cy="6057900"/>
          </a:xfrm>
          <a:prstGeom prst="rect">
            <a:avLst/>
          </a:prstGeom>
        </p:spPr>
      </p:pic>
      <p:pic>
        <p:nvPicPr>
          <p:cNvPr id="7" name="Picture 6"/>
          <p:cNvPicPr>
            <a:picLocks noChangeAspect="1"/>
          </p:cNvPicPr>
          <p:nvPr/>
        </p:nvPicPr>
        <p:blipFill>
          <a:blip r:embed="rId5"/>
          <a:stretch>
            <a:fillRect/>
          </a:stretch>
        </p:blipFill>
        <p:spPr>
          <a:xfrm>
            <a:off x="8622793" y="2295144"/>
            <a:ext cx="283464" cy="765846"/>
          </a:xfrm>
          <a:prstGeom prst="rect">
            <a:avLst/>
          </a:prstGeom>
        </p:spPr>
      </p:pic>
    </p:spTree>
    <p:extLst>
      <p:ext uri="{BB962C8B-B14F-4D97-AF65-F5344CB8AC3E}">
        <p14:creationId xmlns:p14="http://schemas.microsoft.com/office/powerpoint/2010/main" val="1920665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146543" y="904875"/>
            <a:ext cx="4524375" cy="5505450"/>
          </a:xfrm>
          <a:prstGeom prst="rect">
            <a:avLst/>
          </a:prstGeom>
        </p:spPr>
      </p:pic>
      <p:sp>
        <p:nvSpPr>
          <p:cNvPr id="9" name="Title 3"/>
          <p:cNvSpPr>
            <a:spLocks noGrp="1"/>
          </p:cNvSpPr>
          <p:nvPr>
            <p:ph type="title"/>
          </p:nvPr>
        </p:nvSpPr>
        <p:spPr>
          <a:xfrm>
            <a:off x="1484309" y="104394"/>
            <a:ext cx="10018713" cy="649223"/>
          </a:xfrm>
        </p:spPr>
        <p:txBody>
          <a:bodyPr>
            <a:normAutofit fontScale="90000"/>
          </a:bodyPr>
          <a:lstStyle/>
          <a:p>
            <a:r>
              <a:rPr lang="en-US" i="1" dirty="0"/>
              <a:t>Standard for Location of Rehab</a:t>
            </a:r>
            <a:endParaRPr lang="en-US" dirty="0"/>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
        <p:nvSpPr>
          <p:cNvPr id="4" name="TextBox 3"/>
          <p:cNvSpPr txBox="1"/>
          <p:nvPr/>
        </p:nvSpPr>
        <p:spPr>
          <a:xfrm>
            <a:off x="2194889" y="2487168"/>
            <a:ext cx="2130840" cy="369332"/>
          </a:xfrm>
          <a:prstGeom prst="rect">
            <a:avLst/>
          </a:prstGeom>
          <a:noFill/>
        </p:spPr>
        <p:txBody>
          <a:bodyPr wrap="none" rtlCol="0">
            <a:spAutoFit/>
          </a:bodyPr>
          <a:lstStyle/>
          <a:p>
            <a:r>
              <a:rPr lang="en-US" dirty="0"/>
              <a:t>What’s Wrong Here?</a:t>
            </a:r>
          </a:p>
        </p:txBody>
      </p:sp>
      <p:pic>
        <p:nvPicPr>
          <p:cNvPr id="5" name="Picture 4"/>
          <p:cNvPicPr>
            <a:picLocks noChangeAspect="1"/>
          </p:cNvPicPr>
          <p:nvPr/>
        </p:nvPicPr>
        <p:blipFill>
          <a:blip r:embed="rId4"/>
          <a:stretch>
            <a:fillRect/>
          </a:stretch>
        </p:blipFill>
        <p:spPr>
          <a:xfrm>
            <a:off x="1637311" y="2856500"/>
            <a:ext cx="3245996" cy="2417750"/>
          </a:xfrm>
          <a:prstGeom prst="rect">
            <a:avLst/>
          </a:prstGeom>
        </p:spPr>
      </p:pic>
      <p:pic>
        <p:nvPicPr>
          <p:cNvPr id="7" name="Picture 6"/>
          <p:cNvPicPr>
            <a:picLocks noChangeAspect="1"/>
          </p:cNvPicPr>
          <p:nvPr/>
        </p:nvPicPr>
        <p:blipFill>
          <a:blip r:embed="rId5"/>
          <a:stretch>
            <a:fillRect/>
          </a:stretch>
        </p:blipFill>
        <p:spPr>
          <a:xfrm>
            <a:off x="8344187" y="2213973"/>
            <a:ext cx="351757" cy="765846"/>
          </a:xfrm>
          <a:prstGeom prst="rect">
            <a:avLst/>
          </a:prstGeom>
        </p:spPr>
      </p:pic>
    </p:spTree>
    <p:extLst>
      <p:ext uri="{BB962C8B-B14F-4D97-AF65-F5344CB8AC3E}">
        <p14:creationId xmlns:p14="http://schemas.microsoft.com/office/powerpoint/2010/main" val="4049088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6046180" y="753617"/>
            <a:ext cx="4772025" cy="6076950"/>
          </a:xfrm>
          <a:prstGeom prst="rect">
            <a:avLst/>
          </a:prstGeom>
        </p:spPr>
      </p:pic>
      <p:sp>
        <p:nvSpPr>
          <p:cNvPr id="9" name="Title 3"/>
          <p:cNvSpPr>
            <a:spLocks noGrp="1"/>
          </p:cNvSpPr>
          <p:nvPr>
            <p:ph type="title"/>
          </p:nvPr>
        </p:nvSpPr>
        <p:spPr>
          <a:xfrm>
            <a:off x="1484309" y="104394"/>
            <a:ext cx="10018713" cy="649223"/>
          </a:xfrm>
        </p:spPr>
        <p:txBody>
          <a:bodyPr>
            <a:normAutofit fontScale="90000"/>
          </a:bodyPr>
          <a:lstStyle/>
          <a:p>
            <a:r>
              <a:rPr lang="en-US" i="1" dirty="0"/>
              <a:t>Standard for Location of Rehab</a:t>
            </a:r>
            <a:endParaRPr lang="en-US" dirty="0"/>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
        <p:nvSpPr>
          <p:cNvPr id="4" name="TextBox 3"/>
          <p:cNvSpPr txBox="1"/>
          <p:nvPr/>
        </p:nvSpPr>
        <p:spPr>
          <a:xfrm>
            <a:off x="2194889" y="2487168"/>
            <a:ext cx="2130840" cy="369332"/>
          </a:xfrm>
          <a:prstGeom prst="rect">
            <a:avLst/>
          </a:prstGeom>
          <a:noFill/>
        </p:spPr>
        <p:txBody>
          <a:bodyPr wrap="none" rtlCol="0">
            <a:spAutoFit/>
          </a:bodyPr>
          <a:lstStyle/>
          <a:p>
            <a:r>
              <a:rPr lang="en-US" dirty="0"/>
              <a:t>What’s Wrong Here?</a:t>
            </a:r>
          </a:p>
        </p:txBody>
      </p:sp>
      <p:pic>
        <p:nvPicPr>
          <p:cNvPr id="5" name="Picture 4"/>
          <p:cNvPicPr>
            <a:picLocks noChangeAspect="1"/>
          </p:cNvPicPr>
          <p:nvPr/>
        </p:nvPicPr>
        <p:blipFill>
          <a:blip r:embed="rId4"/>
          <a:stretch>
            <a:fillRect/>
          </a:stretch>
        </p:blipFill>
        <p:spPr>
          <a:xfrm>
            <a:off x="1637311" y="2856500"/>
            <a:ext cx="3245996" cy="2417750"/>
          </a:xfrm>
          <a:prstGeom prst="rect">
            <a:avLst/>
          </a:prstGeom>
        </p:spPr>
      </p:pic>
      <p:pic>
        <p:nvPicPr>
          <p:cNvPr id="7" name="Picture 6"/>
          <p:cNvPicPr>
            <a:picLocks noChangeAspect="1"/>
          </p:cNvPicPr>
          <p:nvPr/>
        </p:nvPicPr>
        <p:blipFill>
          <a:blip r:embed="rId5"/>
          <a:stretch>
            <a:fillRect/>
          </a:stretch>
        </p:blipFill>
        <p:spPr>
          <a:xfrm>
            <a:off x="9413175" y="2203704"/>
            <a:ext cx="283464" cy="765846"/>
          </a:xfrm>
          <a:prstGeom prst="rect">
            <a:avLst/>
          </a:prstGeom>
        </p:spPr>
      </p:pic>
      <p:pic>
        <p:nvPicPr>
          <p:cNvPr id="11" name="Picture 10"/>
          <p:cNvPicPr>
            <a:picLocks noChangeAspect="1"/>
          </p:cNvPicPr>
          <p:nvPr/>
        </p:nvPicPr>
        <p:blipFill>
          <a:blip r:embed="rId5"/>
          <a:stretch>
            <a:fillRect/>
          </a:stretch>
        </p:blipFill>
        <p:spPr>
          <a:xfrm>
            <a:off x="9973958" y="2207276"/>
            <a:ext cx="358762" cy="649224"/>
          </a:xfrm>
          <a:prstGeom prst="rect">
            <a:avLst/>
          </a:prstGeom>
        </p:spPr>
      </p:pic>
    </p:spTree>
    <p:extLst>
      <p:ext uri="{BB962C8B-B14F-4D97-AF65-F5344CB8AC3E}">
        <p14:creationId xmlns:p14="http://schemas.microsoft.com/office/powerpoint/2010/main" val="3374624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
        <p:nvSpPr>
          <p:cNvPr id="2" name="Title 1"/>
          <p:cNvSpPr>
            <a:spLocks noGrp="1"/>
          </p:cNvSpPr>
          <p:nvPr>
            <p:ph type="title"/>
          </p:nvPr>
        </p:nvSpPr>
        <p:spPr>
          <a:xfrm>
            <a:off x="1507421" y="2658826"/>
            <a:ext cx="9401371" cy="2110382"/>
          </a:xfrm>
        </p:spPr>
        <p:txBody>
          <a:bodyPr/>
          <a:lstStyle/>
          <a:p>
            <a:pPr algn="l"/>
            <a:r>
              <a:rPr lang="en-US" i="1" dirty="0"/>
              <a:t>Standard for Minimum Rehab Resources</a:t>
            </a:r>
            <a:endParaRPr lang="en-US" dirty="0"/>
          </a:p>
        </p:txBody>
      </p:sp>
      <p:sp>
        <p:nvSpPr>
          <p:cNvPr id="20" name="Text Placeholder 19"/>
          <p:cNvSpPr>
            <a:spLocks noGrp="1"/>
          </p:cNvSpPr>
          <p:nvPr>
            <p:ph type="body" idx="1"/>
          </p:nvPr>
        </p:nvSpPr>
        <p:spPr>
          <a:xfrm>
            <a:off x="1508389" y="4753968"/>
            <a:ext cx="8930748" cy="1099286"/>
          </a:xfrm>
        </p:spPr>
        <p:txBody>
          <a:bodyPr>
            <a:normAutofit/>
          </a:bodyPr>
          <a:lstStyle/>
          <a:p>
            <a:pPr algn="l"/>
            <a:r>
              <a:rPr lang="en-US" dirty="0">
                <a:solidFill>
                  <a:schemeClr val="accent1">
                    <a:lumMod val="75000"/>
                  </a:schemeClr>
                </a:solidFill>
              </a:rPr>
              <a:t>Shepherdstown Fire Department </a:t>
            </a:r>
            <a:br>
              <a:rPr lang="en-US" dirty="0">
                <a:solidFill>
                  <a:schemeClr val="accent1">
                    <a:lumMod val="75000"/>
                  </a:schemeClr>
                </a:solidFill>
              </a:rPr>
            </a:br>
            <a:r>
              <a:rPr lang="en-US" dirty="0">
                <a:solidFill>
                  <a:schemeClr val="accent1">
                    <a:lumMod val="75000"/>
                  </a:schemeClr>
                </a:solidFill>
              </a:rPr>
              <a:t>Educational Institution</a:t>
            </a:r>
          </a:p>
        </p:txBody>
      </p:sp>
    </p:spTree>
    <p:extLst>
      <p:ext uri="{BB962C8B-B14F-4D97-AF65-F5344CB8AC3E}">
        <p14:creationId xmlns:p14="http://schemas.microsoft.com/office/powerpoint/2010/main" val="3191778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p:txBody>
          <a:bodyPr/>
          <a:lstStyle/>
          <a:p>
            <a:r>
              <a:rPr lang="en-US" i="1" dirty="0"/>
              <a:t>Standard for Rehab Resources</a:t>
            </a:r>
            <a:endParaRPr lang="en-US" dirty="0"/>
          </a:p>
        </p:txBody>
      </p:sp>
      <p:sp>
        <p:nvSpPr>
          <p:cNvPr id="2" name="Content Placeholder 1"/>
          <p:cNvSpPr>
            <a:spLocks noGrp="1"/>
          </p:cNvSpPr>
          <p:nvPr>
            <p:ph idx="1"/>
          </p:nvPr>
        </p:nvSpPr>
        <p:spPr/>
        <p:txBody>
          <a:bodyPr>
            <a:normAutofit fontScale="85000" lnSpcReduction="20000"/>
          </a:bodyPr>
          <a:lstStyle/>
          <a:p>
            <a:pPr lvl="0"/>
            <a:r>
              <a:rPr lang="en-US" dirty="0"/>
              <a:t>The Incident Commander, Medical Group Supervisor or Rehab Officer shall ensure the Rehab location provides for the following elements:</a:t>
            </a:r>
          </a:p>
          <a:p>
            <a:pPr lvl="1"/>
            <a:r>
              <a:rPr lang="en-US" dirty="0"/>
              <a:t>Medical monitoring – At a minimum, the rehab facility shall provide a </a:t>
            </a:r>
            <a:r>
              <a:rPr lang="en-US" dirty="0" err="1"/>
              <a:t>Lifepack</a:t>
            </a:r>
            <a:r>
              <a:rPr lang="en-US" dirty="0"/>
              <a:t> 15 and/or the ability to monitor the blood pressure, pulse, SP02, respirations, and CO of a firefighter.</a:t>
            </a:r>
          </a:p>
          <a:p>
            <a:pPr lvl="1"/>
            <a:r>
              <a:rPr lang="en-US" dirty="0"/>
              <a:t>Emergency Medical Care and Transport – At minimum, the rehab location will provide general care and treatment tools for the treatment of basic medical emergencies and traumatic injuries (AED, trauma dressings, Oxygen, </a:t>
            </a:r>
            <a:r>
              <a:rPr lang="en-US" dirty="0" err="1"/>
              <a:t>etc</a:t>
            </a:r>
            <a:r>
              <a:rPr lang="en-US" dirty="0"/>
              <a:t>).</a:t>
            </a:r>
          </a:p>
          <a:p>
            <a:pPr lvl="1"/>
            <a:r>
              <a:rPr lang="en-US" dirty="0"/>
              <a:t>Immediate access to an Ambulance.</a:t>
            </a:r>
          </a:p>
          <a:p>
            <a:pPr lvl="1"/>
            <a:r>
              <a:rPr lang="en-US" dirty="0"/>
              <a:t>Hydration to replace lost fluids - Members should drink at least 8-16 oz. water or electrolyte sports drink in the 20 minutes they are in rehab.</a:t>
            </a:r>
          </a:p>
          <a:p>
            <a:pPr lvl="1"/>
            <a:r>
              <a:rPr lang="en-US" dirty="0"/>
              <a:t>Cooling and/or Warming capabilities.</a:t>
            </a:r>
          </a:p>
          <a:p>
            <a:pPr lvl="1"/>
            <a:r>
              <a:rPr lang="en-US" dirty="0"/>
              <a:t>Relief from weather extremes (heat, cold, direct sun, rain, snow, wind)</a:t>
            </a:r>
          </a:p>
          <a:p>
            <a:pPr lvl="1"/>
            <a:r>
              <a:rPr lang="en-US" dirty="0"/>
              <a:t>Food shall be provided during incidents lasting in excess of 3 hours.</a:t>
            </a:r>
          </a:p>
          <a:p>
            <a:pPr lvl="1"/>
            <a:r>
              <a:rPr lang="en-US" dirty="0"/>
              <a:t>Accountability - Individual units are to report to rehab as a group, and are to remain together during rehab. All personnel reporting to rehab should be documented for accountability purposes.</a:t>
            </a:r>
          </a:p>
          <a:p>
            <a:endParaRPr lang="en-US" dirty="0"/>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512" y="3229355"/>
            <a:ext cx="4511760" cy="167509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174991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
        <p:nvSpPr>
          <p:cNvPr id="2" name="Title 1"/>
          <p:cNvSpPr>
            <a:spLocks noGrp="1"/>
          </p:cNvSpPr>
          <p:nvPr>
            <p:ph type="title"/>
          </p:nvPr>
        </p:nvSpPr>
        <p:spPr>
          <a:xfrm>
            <a:off x="1507421" y="2658826"/>
            <a:ext cx="9401371" cy="2110382"/>
          </a:xfrm>
        </p:spPr>
        <p:txBody>
          <a:bodyPr/>
          <a:lstStyle/>
          <a:p>
            <a:pPr algn="l"/>
            <a:r>
              <a:rPr lang="en-US" i="1" dirty="0"/>
              <a:t>Standard for Personnel Reporting to Rehab</a:t>
            </a:r>
            <a:endParaRPr lang="en-US" dirty="0"/>
          </a:p>
        </p:txBody>
      </p:sp>
      <p:sp>
        <p:nvSpPr>
          <p:cNvPr id="20" name="Text Placeholder 19"/>
          <p:cNvSpPr>
            <a:spLocks noGrp="1"/>
          </p:cNvSpPr>
          <p:nvPr>
            <p:ph type="body" idx="1"/>
          </p:nvPr>
        </p:nvSpPr>
        <p:spPr>
          <a:xfrm>
            <a:off x="1508389" y="4753968"/>
            <a:ext cx="8930748" cy="1099286"/>
          </a:xfrm>
        </p:spPr>
        <p:txBody>
          <a:bodyPr>
            <a:normAutofit/>
          </a:bodyPr>
          <a:lstStyle/>
          <a:p>
            <a:pPr algn="l"/>
            <a:r>
              <a:rPr lang="en-US" dirty="0">
                <a:solidFill>
                  <a:schemeClr val="accent1">
                    <a:lumMod val="75000"/>
                  </a:schemeClr>
                </a:solidFill>
              </a:rPr>
              <a:t>Shepherdstown Fire Department </a:t>
            </a:r>
            <a:br>
              <a:rPr lang="en-US" dirty="0">
                <a:solidFill>
                  <a:schemeClr val="accent1">
                    <a:lumMod val="75000"/>
                  </a:schemeClr>
                </a:solidFill>
              </a:rPr>
            </a:br>
            <a:r>
              <a:rPr lang="en-US" dirty="0">
                <a:solidFill>
                  <a:schemeClr val="accent1">
                    <a:lumMod val="75000"/>
                  </a:schemeClr>
                </a:solidFill>
              </a:rPr>
              <a:t>Educational Institution</a:t>
            </a:r>
          </a:p>
        </p:txBody>
      </p:sp>
    </p:spTree>
    <p:extLst>
      <p:ext uri="{BB962C8B-B14F-4D97-AF65-F5344CB8AC3E}">
        <p14:creationId xmlns:p14="http://schemas.microsoft.com/office/powerpoint/2010/main" val="841432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
        <p:nvSpPr>
          <p:cNvPr id="2" name="Title 1"/>
          <p:cNvSpPr>
            <a:spLocks noGrp="1"/>
          </p:cNvSpPr>
          <p:nvPr>
            <p:ph type="title"/>
          </p:nvPr>
        </p:nvSpPr>
        <p:spPr>
          <a:xfrm>
            <a:off x="1484311" y="685801"/>
            <a:ext cx="10018713" cy="859536"/>
          </a:xfrm>
        </p:spPr>
        <p:txBody>
          <a:bodyPr/>
          <a:lstStyle/>
          <a:p>
            <a:r>
              <a:rPr lang="en-US" i="1" dirty="0"/>
              <a:t>Standard for Personnel Reporting to Rehab</a:t>
            </a:r>
            <a:endParaRPr lang="en-US" dirty="0"/>
          </a:p>
        </p:txBody>
      </p:sp>
      <p:sp>
        <p:nvSpPr>
          <p:cNvPr id="5" name="Content Placeholder 4"/>
          <p:cNvSpPr>
            <a:spLocks noGrp="1"/>
          </p:cNvSpPr>
          <p:nvPr>
            <p:ph idx="1"/>
          </p:nvPr>
        </p:nvSpPr>
        <p:spPr>
          <a:xfrm>
            <a:off x="1484310" y="1700785"/>
            <a:ext cx="10018713" cy="4090416"/>
          </a:xfrm>
        </p:spPr>
        <p:txBody>
          <a:bodyPr>
            <a:normAutofit/>
          </a:bodyPr>
          <a:lstStyle/>
          <a:p>
            <a:pPr lvl="0"/>
            <a:r>
              <a:rPr lang="en-US" dirty="0"/>
              <a:t>All personnel operating within an area that is deemed as IDLH </a:t>
            </a:r>
            <a:r>
              <a:rPr lang="en-US" b="1" dirty="0"/>
              <a:t>must </a:t>
            </a:r>
            <a:r>
              <a:rPr lang="en-US" dirty="0"/>
              <a:t>report to rehab within the confines of the incident operations period, and preferably immediately upon exiting the IDLH.</a:t>
            </a:r>
          </a:p>
          <a:p>
            <a:pPr lvl="0"/>
            <a:r>
              <a:rPr lang="en-US" dirty="0"/>
              <a:t>Any personnel completing one (1) hour of SCBA use should report to rehab.</a:t>
            </a:r>
          </a:p>
          <a:p>
            <a:pPr lvl="0"/>
            <a:r>
              <a:rPr lang="en-US" dirty="0"/>
              <a:t>It is the responsibility of the Incident Commander, and the unit officer to ensure all personnel have reported to rehab.</a:t>
            </a:r>
          </a:p>
          <a:p>
            <a:pPr lvl="0"/>
            <a:r>
              <a:rPr lang="en-US" dirty="0"/>
              <a:t>The Rehab Officer or Medical Group Supervisor must ensure appropriate tracking and documentation of all personnel reporting to rehab.</a:t>
            </a:r>
          </a:p>
          <a:p>
            <a:endParaRPr lang="en-US" dirty="0"/>
          </a:p>
        </p:txBody>
      </p:sp>
    </p:spTree>
    <p:extLst>
      <p:ext uri="{BB962C8B-B14F-4D97-AF65-F5344CB8AC3E}">
        <p14:creationId xmlns:p14="http://schemas.microsoft.com/office/powerpoint/2010/main" val="197542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
        <p:nvSpPr>
          <p:cNvPr id="2" name="Title 1"/>
          <p:cNvSpPr>
            <a:spLocks noGrp="1"/>
          </p:cNvSpPr>
          <p:nvPr>
            <p:ph type="title"/>
          </p:nvPr>
        </p:nvSpPr>
        <p:spPr>
          <a:xfrm>
            <a:off x="1484311" y="685801"/>
            <a:ext cx="10018713" cy="859536"/>
          </a:xfrm>
        </p:spPr>
        <p:txBody>
          <a:bodyPr/>
          <a:lstStyle/>
          <a:p>
            <a:r>
              <a:rPr lang="en-US" i="1" dirty="0"/>
              <a:t>Why Report to Rehab?</a:t>
            </a:r>
            <a:endParaRPr lang="en-US" dirty="0"/>
          </a:p>
        </p:txBody>
      </p:sp>
      <p:sp>
        <p:nvSpPr>
          <p:cNvPr id="5" name="Content Placeholder 4"/>
          <p:cNvSpPr>
            <a:spLocks noGrp="1"/>
          </p:cNvSpPr>
          <p:nvPr>
            <p:ph idx="1"/>
          </p:nvPr>
        </p:nvSpPr>
        <p:spPr>
          <a:xfrm>
            <a:off x="1484310" y="1700785"/>
            <a:ext cx="10018713" cy="4090416"/>
          </a:xfrm>
        </p:spPr>
        <p:txBody>
          <a:bodyPr>
            <a:normAutofit/>
          </a:bodyPr>
          <a:lstStyle/>
          <a:p>
            <a:pPr lvl="0"/>
            <a:r>
              <a:rPr lang="en-US" dirty="0"/>
              <a:t>County Standard dictates your compliance.</a:t>
            </a:r>
          </a:p>
          <a:p>
            <a:pPr lvl="0"/>
            <a:r>
              <a:rPr lang="en-US" dirty="0"/>
              <a:t>A report by the Illinois Fire Service Institute (IFSI) documents a firefighters’ average heart rate when exerting themselves during overhaul: 175 bpm </a:t>
            </a:r>
          </a:p>
          <a:p>
            <a:pPr lvl="0"/>
            <a:r>
              <a:rPr lang="en-US" dirty="0"/>
              <a:t>Further, the IFSI report suggests that firefighters lose nearly two quarts of sweat per hour when firefighting.</a:t>
            </a:r>
          </a:p>
          <a:p>
            <a:pPr lvl="0"/>
            <a:r>
              <a:rPr lang="en-US" dirty="0"/>
              <a:t>Firefighter rehab, along with a healthy lifestyle and diet, could go a long way toward reducing fatalities and injuries.</a:t>
            </a:r>
          </a:p>
          <a:p>
            <a:endParaRPr lang="en-US" dirty="0"/>
          </a:p>
        </p:txBody>
      </p:sp>
    </p:spTree>
    <p:extLst>
      <p:ext uri="{BB962C8B-B14F-4D97-AF65-F5344CB8AC3E}">
        <p14:creationId xmlns:p14="http://schemas.microsoft.com/office/powerpoint/2010/main" val="911735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301589" y="2231136"/>
            <a:ext cx="4272148" cy="2816352"/>
          </a:xfrm>
          <a:prstGeom prst="rect">
            <a:avLst/>
          </a:prstGeom>
        </p:spPr>
      </p:pic>
      <p:sp>
        <p:nvSpPr>
          <p:cNvPr id="5" name="Rectangle 4"/>
          <p:cNvSpPr/>
          <p:nvPr/>
        </p:nvSpPr>
        <p:spPr>
          <a:xfrm>
            <a:off x="2752343" y="2231136"/>
            <a:ext cx="1088137" cy="13898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flipV="1">
            <a:off x="3840480" y="164592"/>
            <a:ext cx="2707043" cy="206654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840480" y="3621024"/>
            <a:ext cx="2707043" cy="30611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pic>
        <p:nvPicPr>
          <p:cNvPr id="14" name="Picture 13"/>
          <p:cNvPicPr>
            <a:picLocks noChangeAspect="1"/>
          </p:cNvPicPr>
          <p:nvPr/>
        </p:nvPicPr>
        <p:blipFill>
          <a:blip r:embed="rId4"/>
          <a:stretch>
            <a:fillRect/>
          </a:stretch>
        </p:blipFill>
        <p:spPr>
          <a:xfrm>
            <a:off x="6547523" y="164592"/>
            <a:ext cx="4513707" cy="6517550"/>
          </a:xfrm>
          <a:prstGeom prst="rect">
            <a:avLst/>
          </a:prstGeom>
          <a:ln w="38100">
            <a:solidFill>
              <a:srgbClr val="FF0000"/>
            </a:solidFill>
          </a:ln>
        </p:spPr>
      </p:pic>
    </p:spTree>
    <p:extLst>
      <p:ext uri="{BB962C8B-B14F-4D97-AF65-F5344CB8AC3E}">
        <p14:creationId xmlns:p14="http://schemas.microsoft.com/office/powerpoint/2010/main" val="2934573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
        <p:nvSpPr>
          <p:cNvPr id="2" name="Title 1"/>
          <p:cNvSpPr>
            <a:spLocks noGrp="1"/>
          </p:cNvSpPr>
          <p:nvPr>
            <p:ph type="title"/>
          </p:nvPr>
        </p:nvSpPr>
        <p:spPr>
          <a:xfrm>
            <a:off x="1507421" y="2658826"/>
            <a:ext cx="9401371" cy="2110382"/>
          </a:xfrm>
        </p:spPr>
        <p:txBody>
          <a:bodyPr/>
          <a:lstStyle/>
          <a:p>
            <a:pPr algn="l"/>
            <a:r>
              <a:rPr lang="en-US" i="1" dirty="0"/>
              <a:t>Standard for Rehab Monitoring</a:t>
            </a:r>
            <a:endParaRPr lang="en-US" dirty="0"/>
          </a:p>
        </p:txBody>
      </p:sp>
      <p:sp>
        <p:nvSpPr>
          <p:cNvPr id="20" name="Text Placeholder 19"/>
          <p:cNvSpPr>
            <a:spLocks noGrp="1"/>
          </p:cNvSpPr>
          <p:nvPr>
            <p:ph type="body" idx="1"/>
          </p:nvPr>
        </p:nvSpPr>
        <p:spPr>
          <a:xfrm>
            <a:off x="1508389" y="4753968"/>
            <a:ext cx="8930748" cy="1099286"/>
          </a:xfrm>
        </p:spPr>
        <p:txBody>
          <a:bodyPr>
            <a:normAutofit/>
          </a:bodyPr>
          <a:lstStyle/>
          <a:p>
            <a:pPr algn="l"/>
            <a:r>
              <a:rPr lang="en-US" dirty="0">
                <a:solidFill>
                  <a:schemeClr val="accent1">
                    <a:lumMod val="75000"/>
                  </a:schemeClr>
                </a:solidFill>
              </a:rPr>
              <a:t>Shepherdstown Fire Department </a:t>
            </a:r>
            <a:br>
              <a:rPr lang="en-US" dirty="0">
                <a:solidFill>
                  <a:schemeClr val="accent1">
                    <a:lumMod val="75000"/>
                  </a:schemeClr>
                </a:solidFill>
              </a:rPr>
            </a:br>
            <a:r>
              <a:rPr lang="en-US" dirty="0">
                <a:solidFill>
                  <a:schemeClr val="accent1">
                    <a:lumMod val="75000"/>
                  </a:schemeClr>
                </a:solidFill>
              </a:rPr>
              <a:t>Educational Institution</a:t>
            </a:r>
          </a:p>
        </p:txBody>
      </p:sp>
    </p:spTree>
    <p:extLst>
      <p:ext uri="{BB962C8B-B14F-4D97-AF65-F5344CB8AC3E}">
        <p14:creationId xmlns:p14="http://schemas.microsoft.com/office/powerpoint/2010/main" val="31880842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a:xfrm>
            <a:off x="1484311" y="685801"/>
            <a:ext cx="10018713" cy="1024128"/>
          </a:xfrm>
        </p:spPr>
        <p:txBody>
          <a:bodyPr/>
          <a:lstStyle/>
          <a:p>
            <a:r>
              <a:rPr lang="en-US" i="1" dirty="0"/>
              <a:t>Standard for Rehab Monitoring</a:t>
            </a:r>
            <a:endParaRPr lang="en-US" dirty="0"/>
          </a:p>
        </p:txBody>
      </p:sp>
      <p:sp>
        <p:nvSpPr>
          <p:cNvPr id="2" name="Content Placeholder 1"/>
          <p:cNvSpPr>
            <a:spLocks noGrp="1"/>
          </p:cNvSpPr>
          <p:nvPr>
            <p:ph idx="1"/>
          </p:nvPr>
        </p:nvSpPr>
        <p:spPr>
          <a:xfrm>
            <a:off x="1484310" y="2103121"/>
            <a:ext cx="10018713" cy="3688080"/>
          </a:xfrm>
        </p:spPr>
        <p:txBody>
          <a:bodyPr>
            <a:normAutofit fontScale="92500"/>
          </a:bodyPr>
          <a:lstStyle/>
          <a:p>
            <a:pPr lvl="0"/>
            <a:r>
              <a:rPr lang="en-US" dirty="0"/>
              <a:t>The Incident Commander, Medical Group Supervisor or Rehab Officer shall ensure the EMS providers facilitating rehab provide the following monitoring:</a:t>
            </a:r>
          </a:p>
          <a:p>
            <a:pPr lvl="1"/>
            <a:r>
              <a:rPr lang="en-US" dirty="0"/>
              <a:t>Members shall be checked into rehab by EMS workers in the rehab sector and shall have their department, unit, name, and the time of entry recorded on the EMS REHAB FORM. </a:t>
            </a:r>
          </a:p>
          <a:p>
            <a:pPr lvl="1"/>
            <a:r>
              <a:rPr lang="en-US" dirty="0"/>
              <a:t>Vitals shall be recorded on the EMS REHAB FORM.</a:t>
            </a:r>
          </a:p>
          <a:p>
            <a:pPr lvl="2"/>
            <a:r>
              <a:rPr lang="en-US" dirty="0"/>
              <a:t>Vital signs and assessments made will include blood pressure, pulse, SP02/CO, and Temp. Presence of any trauma and/or other conditions will be noted on the form, and appropriate care established.</a:t>
            </a:r>
          </a:p>
          <a:p>
            <a:pPr lvl="1"/>
            <a:r>
              <a:rPr lang="en-US" dirty="0"/>
              <a:t>EMS providers will perform a basic medical and trauma assessment on all personnel entering rehab, and document any findings.</a:t>
            </a:r>
          </a:p>
          <a:p>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Tree>
    <p:extLst>
      <p:ext uri="{BB962C8B-B14F-4D97-AF65-F5344CB8AC3E}">
        <p14:creationId xmlns:p14="http://schemas.microsoft.com/office/powerpoint/2010/main" val="2750285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947737" y="736092"/>
            <a:ext cx="10753725" cy="5257800"/>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Tree>
    <p:extLst>
      <p:ext uri="{BB962C8B-B14F-4D97-AF65-F5344CB8AC3E}">
        <p14:creationId xmlns:p14="http://schemas.microsoft.com/office/powerpoint/2010/main" val="3956531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
        <p:nvSpPr>
          <p:cNvPr id="2" name="Title 1"/>
          <p:cNvSpPr>
            <a:spLocks noGrp="1"/>
          </p:cNvSpPr>
          <p:nvPr>
            <p:ph type="title"/>
          </p:nvPr>
        </p:nvSpPr>
        <p:spPr>
          <a:xfrm>
            <a:off x="1507421" y="2658826"/>
            <a:ext cx="9401371" cy="2110382"/>
          </a:xfrm>
        </p:spPr>
        <p:txBody>
          <a:bodyPr/>
          <a:lstStyle/>
          <a:p>
            <a:pPr algn="l"/>
            <a:r>
              <a:rPr lang="en-US" i="1" dirty="0"/>
              <a:t>Standard for Return to Duty</a:t>
            </a:r>
            <a:endParaRPr lang="en-US" dirty="0"/>
          </a:p>
        </p:txBody>
      </p:sp>
      <p:sp>
        <p:nvSpPr>
          <p:cNvPr id="20" name="Text Placeholder 19"/>
          <p:cNvSpPr>
            <a:spLocks noGrp="1"/>
          </p:cNvSpPr>
          <p:nvPr>
            <p:ph type="body" idx="1"/>
          </p:nvPr>
        </p:nvSpPr>
        <p:spPr>
          <a:xfrm>
            <a:off x="1508389" y="4753968"/>
            <a:ext cx="8930748" cy="1099286"/>
          </a:xfrm>
        </p:spPr>
        <p:txBody>
          <a:bodyPr>
            <a:normAutofit/>
          </a:bodyPr>
          <a:lstStyle/>
          <a:p>
            <a:pPr algn="l"/>
            <a:r>
              <a:rPr lang="en-US" dirty="0">
                <a:solidFill>
                  <a:schemeClr val="accent1">
                    <a:lumMod val="75000"/>
                  </a:schemeClr>
                </a:solidFill>
              </a:rPr>
              <a:t>Shepherdstown Fire Department </a:t>
            </a:r>
            <a:br>
              <a:rPr lang="en-US" dirty="0">
                <a:solidFill>
                  <a:schemeClr val="accent1">
                    <a:lumMod val="75000"/>
                  </a:schemeClr>
                </a:solidFill>
              </a:rPr>
            </a:br>
            <a:r>
              <a:rPr lang="en-US" dirty="0">
                <a:solidFill>
                  <a:schemeClr val="accent1">
                    <a:lumMod val="75000"/>
                  </a:schemeClr>
                </a:solidFill>
              </a:rPr>
              <a:t>Educational Institution</a:t>
            </a:r>
          </a:p>
        </p:txBody>
      </p:sp>
    </p:spTree>
    <p:extLst>
      <p:ext uri="{BB962C8B-B14F-4D97-AF65-F5344CB8AC3E}">
        <p14:creationId xmlns:p14="http://schemas.microsoft.com/office/powerpoint/2010/main" val="3619112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a:xfrm>
            <a:off x="1484311" y="685801"/>
            <a:ext cx="10018713" cy="1024128"/>
          </a:xfrm>
        </p:spPr>
        <p:txBody>
          <a:bodyPr/>
          <a:lstStyle/>
          <a:p>
            <a:r>
              <a:rPr lang="en-US" i="1" dirty="0"/>
              <a:t>Standard for Rehab Monitoring</a:t>
            </a:r>
            <a:endParaRPr lang="en-US" dirty="0"/>
          </a:p>
        </p:txBody>
      </p:sp>
      <p:sp>
        <p:nvSpPr>
          <p:cNvPr id="2" name="Content Placeholder 1"/>
          <p:cNvSpPr>
            <a:spLocks noGrp="1"/>
          </p:cNvSpPr>
          <p:nvPr>
            <p:ph idx="1"/>
          </p:nvPr>
        </p:nvSpPr>
        <p:spPr>
          <a:xfrm>
            <a:off x="1484310" y="2103121"/>
            <a:ext cx="10018713" cy="3688080"/>
          </a:xfrm>
        </p:spPr>
        <p:txBody>
          <a:bodyPr>
            <a:normAutofit fontScale="92500" lnSpcReduction="10000"/>
          </a:bodyPr>
          <a:lstStyle/>
          <a:p>
            <a:pPr lvl="0"/>
            <a:r>
              <a:rPr lang="en-US" dirty="0"/>
              <a:t>All Members will be required to maintain a presence in rehab for 20 minutes of monitoring, or until emergency operations have ceased, whichever is sooner. </a:t>
            </a:r>
          </a:p>
          <a:p>
            <a:pPr lvl="0"/>
            <a:r>
              <a:rPr lang="en-US" dirty="0"/>
              <a:t>If after a 20 minute monitoring period the member exhibits appropriate signs and symptoms, they shall be released to return to full duty:</a:t>
            </a:r>
          </a:p>
          <a:p>
            <a:pPr lvl="1"/>
            <a:r>
              <a:rPr lang="en-US" dirty="0"/>
              <a:t>Pulse less than 120 beats per minute.</a:t>
            </a:r>
          </a:p>
          <a:p>
            <a:pPr lvl="1"/>
            <a:r>
              <a:rPr lang="en-US" dirty="0"/>
              <a:t>Respirations greater than 10, less than 20 per minute.</a:t>
            </a:r>
          </a:p>
          <a:p>
            <a:pPr lvl="1"/>
            <a:r>
              <a:rPr lang="en-US" dirty="0"/>
              <a:t>Blood Pressure less than 160 systolic and 100 diastolic.</a:t>
            </a:r>
          </a:p>
          <a:p>
            <a:pPr lvl="1"/>
            <a:r>
              <a:rPr lang="en-US" dirty="0"/>
              <a:t>SPO2 greater than 94%</a:t>
            </a:r>
          </a:p>
          <a:p>
            <a:pPr lvl="1"/>
            <a:r>
              <a:rPr lang="en-US" dirty="0"/>
              <a:t>CO level of &lt;5% in nonsmokers or &lt;10% in smokers</a:t>
            </a:r>
          </a:p>
          <a:p>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Tree>
    <p:extLst>
      <p:ext uri="{BB962C8B-B14F-4D97-AF65-F5344CB8AC3E}">
        <p14:creationId xmlns:p14="http://schemas.microsoft.com/office/powerpoint/2010/main" val="24451483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301589" y="2231136"/>
            <a:ext cx="4272148" cy="2816352"/>
          </a:xfrm>
          <a:prstGeom prst="rect">
            <a:avLst/>
          </a:prstGeom>
        </p:spPr>
      </p:pic>
      <p:pic>
        <p:nvPicPr>
          <p:cNvPr id="4" name="Picture 3"/>
          <p:cNvPicPr>
            <a:picLocks noChangeAspect="1"/>
          </p:cNvPicPr>
          <p:nvPr/>
        </p:nvPicPr>
        <p:blipFill>
          <a:blip r:embed="rId3"/>
          <a:stretch>
            <a:fillRect/>
          </a:stretch>
        </p:blipFill>
        <p:spPr>
          <a:xfrm>
            <a:off x="5839587" y="164592"/>
            <a:ext cx="5212560" cy="6611112"/>
          </a:xfrm>
          <a:prstGeom prst="rect">
            <a:avLst/>
          </a:prstGeom>
          <a:ln w="57150">
            <a:solidFill>
              <a:srgbClr val="FF0000"/>
            </a:solidFill>
          </a:ln>
        </p:spPr>
      </p:pic>
      <p:sp>
        <p:nvSpPr>
          <p:cNvPr id="5" name="Rectangle 4"/>
          <p:cNvSpPr/>
          <p:nvPr/>
        </p:nvSpPr>
        <p:spPr>
          <a:xfrm>
            <a:off x="3090671" y="3172968"/>
            <a:ext cx="1965961" cy="16642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flipV="1">
            <a:off x="5056632" y="164592"/>
            <a:ext cx="782955" cy="300837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049334" y="4837176"/>
            <a:ext cx="790253" cy="193852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Tree>
    <p:extLst>
      <p:ext uri="{BB962C8B-B14F-4D97-AF65-F5344CB8AC3E}">
        <p14:creationId xmlns:p14="http://schemas.microsoft.com/office/powerpoint/2010/main" val="37818925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p:txBody>
          <a:bodyPr/>
          <a:lstStyle/>
          <a:p>
            <a:r>
              <a:rPr lang="en-US" i="1" dirty="0"/>
              <a:t>Standard for Rehab Monitoring</a:t>
            </a:r>
            <a:endParaRPr lang="en-US" dirty="0"/>
          </a:p>
        </p:txBody>
      </p:sp>
      <p:sp>
        <p:nvSpPr>
          <p:cNvPr id="2" name="Content Placeholder 1"/>
          <p:cNvSpPr>
            <a:spLocks noGrp="1"/>
          </p:cNvSpPr>
          <p:nvPr>
            <p:ph sz="half" idx="1"/>
          </p:nvPr>
        </p:nvSpPr>
        <p:spPr/>
        <p:txBody>
          <a:bodyPr>
            <a:normAutofit/>
          </a:bodyPr>
          <a:lstStyle/>
          <a:p>
            <a:pPr lvl="0"/>
            <a:r>
              <a:rPr lang="en-US" dirty="0"/>
              <a:t>The Medical Group Supervisor or Rehab Officer shall collect the documentation from the EMS providers, and will complete a single </a:t>
            </a:r>
            <a:r>
              <a:rPr lang="en-US" dirty="0" err="1"/>
              <a:t>ePCR</a:t>
            </a:r>
            <a:r>
              <a:rPr lang="en-US" dirty="0"/>
              <a:t> within “ESO” to document the Rehab completion. The forms utilized in the completion of Rehab will be scanned and attached to the </a:t>
            </a:r>
            <a:r>
              <a:rPr lang="en-US" dirty="0" err="1"/>
              <a:t>ePCR</a:t>
            </a:r>
            <a:r>
              <a:rPr lang="en-US" dirty="0"/>
              <a:t>.</a:t>
            </a:r>
          </a:p>
          <a:p>
            <a:pPr lvl="1"/>
            <a:r>
              <a:rPr lang="en-US" i="1" dirty="0"/>
              <a:t>NOTE: In the event a firefighter is transport from the scene, a </a:t>
            </a:r>
            <a:r>
              <a:rPr lang="en-US" i="1" dirty="0" err="1"/>
              <a:t>ePCR</a:t>
            </a:r>
            <a:r>
              <a:rPr lang="en-US" i="1" dirty="0"/>
              <a:t> must be completed for the transport, and a separate </a:t>
            </a:r>
            <a:r>
              <a:rPr lang="en-US" i="1" dirty="0" err="1"/>
              <a:t>ePCR</a:t>
            </a:r>
            <a:r>
              <a:rPr lang="en-US" i="1" dirty="0"/>
              <a:t> for the rehab operations.</a:t>
            </a:r>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pic>
        <p:nvPicPr>
          <p:cNvPr id="4" name="Picture 3"/>
          <p:cNvPicPr>
            <a:picLocks noChangeAspect="1"/>
          </p:cNvPicPr>
          <p:nvPr/>
        </p:nvPicPr>
        <p:blipFill>
          <a:blip r:embed="rId3"/>
          <a:stretch>
            <a:fillRect/>
          </a:stretch>
        </p:blipFill>
        <p:spPr>
          <a:xfrm>
            <a:off x="6982587" y="2210943"/>
            <a:ext cx="4133850" cy="4210050"/>
          </a:xfrm>
          <a:prstGeom prst="rect">
            <a:avLst/>
          </a:prstGeom>
        </p:spPr>
      </p:pic>
    </p:spTree>
    <p:extLst>
      <p:ext uri="{BB962C8B-B14F-4D97-AF65-F5344CB8AC3E}">
        <p14:creationId xmlns:p14="http://schemas.microsoft.com/office/powerpoint/2010/main" val="44560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pic>
        <p:nvPicPr>
          <p:cNvPr id="4" name="Picture 3"/>
          <p:cNvPicPr>
            <a:picLocks noChangeAspect="1"/>
          </p:cNvPicPr>
          <p:nvPr/>
        </p:nvPicPr>
        <p:blipFill>
          <a:blip r:embed="rId3"/>
          <a:stretch>
            <a:fillRect/>
          </a:stretch>
        </p:blipFill>
        <p:spPr>
          <a:xfrm>
            <a:off x="1669542" y="691704"/>
            <a:ext cx="5243586" cy="47003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4"/>
          <a:stretch>
            <a:fillRect/>
          </a:stretch>
        </p:blipFill>
        <p:spPr>
          <a:xfrm>
            <a:off x="5788606" y="863150"/>
            <a:ext cx="3396161" cy="19886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p:cNvPicPr>
            <a:picLocks noChangeAspect="1"/>
          </p:cNvPicPr>
          <p:nvPr/>
        </p:nvPicPr>
        <p:blipFill>
          <a:blip r:embed="rId5"/>
          <a:stretch>
            <a:fillRect/>
          </a:stretch>
        </p:blipFill>
        <p:spPr>
          <a:xfrm>
            <a:off x="3979545" y="3968497"/>
            <a:ext cx="8138805" cy="19430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6"/>
          <a:stretch>
            <a:fillRect/>
          </a:stretch>
        </p:blipFill>
        <p:spPr>
          <a:xfrm>
            <a:off x="8656319" y="3091049"/>
            <a:ext cx="1466850" cy="638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874920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
        <p:nvSpPr>
          <p:cNvPr id="2" name="Title 1"/>
          <p:cNvSpPr>
            <a:spLocks noGrp="1"/>
          </p:cNvSpPr>
          <p:nvPr>
            <p:ph type="title"/>
          </p:nvPr>
        </p:nvSpPr>
        <p:spPr>
          <a:xfrm>
            <a:off x="1507421" y="2658826"/>
            <a:ext cx="9401371" cy="2110382"/>
          </a:xfrm>
        </p:spPr>
        <p:txBody>
          <a:bodyPr/>
          <a:lstStyle/>
          <a:p>
            <a:pPr algn="l"/>
            <a:r>
              <a:rPr lang="en-US" i="1" dirty="0"/>
              <a:t>Standard for “Treat and Release”</a:t>
            </a:r>
            <a:endParaRPr lang="en-US" dirty="0"/>
          </a:p>
        </p:txBody>
      </p:sp>
      <p:sp>
        <p:nvSpPr>
          <p:cNvPr id="20" name="Text Placeholder 19"/>
          <p:cNvSpPr>
            <a:spLocks noGrp="1"/>
          </p:cNvSpPr>
          <p:nvPr>
            <p:ph type="body" idx="1"/>
          </p:nvPr>
        </p:nvSpPr>
        <p:spPr>
          <a:xfrm>
            <a:off x="1508389" y="4753968"/>
            <a:ext cx="8930748" cy="1099286"/>
          </a:xfrm>
        </p:spPr>
        <p:txBody>
          <a:bodyPr>
            <a:normAutofit/>
          </a:bodyPr>
          <a:lstStyle/>
          <a:p>
            <a:pPr algn="l"/>
            <a:r>
              <a:rPr lang="en-US" dirty="0">
                <a:solidFill>
                  <a:schemeClr val="accent1">
                    <a:lumMod val="75000"/>
                  </a:schemeClr>
                </a:solidFill>
              </a:rPr>
              <a:t>Shepherdstown Fire Department </a:t>
            </a:r>
            <a:br>
              <a:rPr lang="en-US" dirty="0">
                <a:solidFill>
                  <a:schemeClr val="accent1">
                    <a:lumMod val="75000"/>
                  </a:schemeClr>
                </a:solidFill>
              </a:rPr>
            </a:br>
            <a:r>
              <a:rPr lang="en-US" dirty="0">
                <a:solidFill>
                  <a:schemeClr val="accent1">
                    <a:lumMod val="75000"/>
                  </a:schemeClr>
                </a:solidFill>
              </a:rPr>
              <a:t>Educational Institution</a:t>
            </a:r>
          </a:p>
        </p:txBody>
      </p:sp>
    </p:spTree>
    <p:extLst>
      <p:ext uri="{BB962C8B-B14F-4D97-AF65-F5344CB8AC3E}">
        <p14:creationId xmlns:p14="http://schemas.microsoft.com/office/powerpoint/2010/main" val="54289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a:xfrm>
            <a:off x="1484311" y="685801"/>
            <a:ext cx="10018713" cy="923544"/>
          </a:xfrm>
        </p:spPr>
        <p:txBody>
          <a:bodyPr/>
          <a:lstStyle/>
          <a:p>
            <a:r>
              <a:rPr lang="en-US" i="1" dirty="0"/>
              <a:t>Standard for “Treat and Release”</a:t>
            </a:r>
            <a:endParaRPr lang="en-US" dirty="0"/>
          </a:p>
        </p:txBody>
      </p:sp>
      <p:sp>
        <p:nvSpPr>
          <p:cNvPr id="2" name="Content Placeholder 1"/>
          <p:cNvSpPr>
            <a:spLocks noGrp="1"/>
          </p:cNvSpPr>
          <p:nvPr>
            <p:ph idx="1"/>
          </p:nvPr>
        </p:nvSpPr>
        <p:spPr>
          <a:xfrm>
            <a:off x="1484310" y="1819657"/>
            <a:ext cx="10018713" cy="3971544"/>
          </a:xfrm>
        </p:spPr>
        <p:txBody>
          <a:bodyPr>
            <a:normAutofit lnSpcReduction="10000"/>
          </a:bodyPr>
          <a:lstStyle/>
          <a:p>
            <a:pPr lvl="0"/>
            <a:r>
              <a:rPr lang="en-US" dirty="0"/>
              <a:t>Per the Medical Director, Paramedics have the authority to begin IV therapy to personnel in Rehab, without the requirements to transport under the following conditions:</a:t>
            </a:r>
          </a:p>
          <a:p>
            <a:pPr lvl="1"/>
            <a:r>
              <a:rPr lang="en-US" dirty="0"/>
              <a:t>The firefighter is able to orally hydrate simultaneously to the IV NS.</a:t>
            </a:r>
          </a:p>
          <a:p>
            <a:pPr lvl="1"/>
            <a:r>
              <a:rPr lang="en-US" dirty="0"/>
              <a:t>After 1L NS is administered, the firefighter conditions have improved.</a:t>
            </a:r>
          </a:p>
          <a:p>
            <a:pPr lvl="1"/>
            <a:r>
              <a:rPr lang="en-US" dirty="0"/>
              <a:t>Per the Medical Director, EMS providers can provide personnel in rehab Oxygen and certain Over-The-Counter (OTC) medications without the obligation to transport.</a:t>
            </a:r>
          </a:p>
          <a:p>
            <a:pPr lvl="2"/>
            <a:r>
              <a:rPr lang="en-US" dirty="0"/>
              <a:t>OTC medications such as Tylenol or Motrin for the treatment of minor aches and pains.</a:t>
            </a:r>
          </a:p>
          <a:p>
            <a:pPr lvl="2"/>
            <a:r>
              <a:rPr lang="en-US" dirty="0"/>
              <a:t>Oxygen for the treatment of minor respiratory issues, with an improvement in vitals following administration.</a:t>
            </a:r>
          </a:p>
          <a:p>
            <a:pPr marL="0" indent="0">
              <a:buNone/>
            </a:pPr>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Tree>
    <p:extLst>
      <p:ext uri="{BB962C8B-B14F-4D97-AF65-F5344CB8AC3E}">
        <p14:creationId xmlns:p14="http://schemas.microsoft.com/office/powerpoint/2010/main" val="31969978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
        <p:nvSpPr>
          <p:cNvPr id="2" name="Title 1"/>
          <p:cNvSpPr>
            <a:spLocks noGrp="1"/>
          </p:cNvSpPr>
          <p:nvPr>
            <p:ph type="title"/>
          </p:nvPr>
        </p:nvSpPr>
        <p:spPr>
          <a:xfrm>
            <a:off x="1507421" y="2658826"/>
            <a:ext cx="9401371" cy="2110382"/>
          </a:xfrm>
        </p:spPr>
        <p:txBody>
          <a:bodyPr/>
          <a:lstStyle/>
          <a:p>
            <a:pPr algn="l"/>
            <a:r>
              <a:rPr lang="en-US" i="1" dirty="0"/>
              <a:t>Standard for Denial of Return to Duty</a:t>
            </a:r>
            <a:endParaRPr lang="en-US" dirty="0"/>
          </a:p>
        </p:txBody>
      </p:sp>
      <p:sp>
        <p:nvSpPr>
          <p:cNvPr id="20" name="Text Placeholder 19"/>
          <p:cNvSpPr>
            <a:spLocks noGrp="1"/>
          </p:cNvSpPr>
          <p:nvPr>
            <p:ph type="body" idx="1"/>
          </p:nvPr>
        </p:nvSpPr>
        <p:spPr>
          <a:xfrm>
            <a:off x="1508389" y="4753968"/>
            <a:ext cx="8930748" cy="1099286"/>
          </a:xfrm>
        </p:spPr>
        <p:txBody>
          <a:bodyPr>
            <a:normAutofit/>
          </a:bodyPr>
          <a:lstStyle/>
          <a:p>
            <a:pPr algn="l"/>
            <a:r>
              <a:rPr lang="en-US" dirty="0">
                <a:solidFill>
                  <a:schemeClr val="accent1">
                    <a:lumMod val="75000"/>
                  </a:schemeClr>
                </a:solidFill>
              </a:rPr>
              <a:t>Shepherdstown Fire Department </a:t>
            </a:r>
            <a:br>
              <a:rPr lang="en-US" dirty="0">
                <a:solidFill>
                  <a:schemeClr val="accent1">
                    <a:lumMod val="75000"/>
                  </a:schemeClr>
                </a:solidFill>
              </a:rPr>
            </a:br>
            <a:r>
              <a:rPr lang="en-US" dirty="0">
                <a:solidFill>
                  <a:schemeClr val="accent1">
                    <a:lumMod val="75000"/>
                  </a:schemeClr>
                </a:solidFill>
              </a:rPr>
              <a:t>Educational Institution</a:t>
            </a:r>
          </a:p>
        </p:txBody>
      </p:sp>
    </p:spTree>
    <p:extLst>
      <p:ext uri="{BB962C8B-B14F-4D97-AF65-F5344CB8AC3E}">
        <p14:creationId xmlns:p14="http://schemas.microsoft.com/office/powerpoint/2010/main" val="19096166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a:xfrm>
            <a:off x="1484311" y="685801"/>
            <a:ext cx="10018713" cy="923544"/>
          </a:xfrm>
        </p:spPr>
        <p:txBody>
          <a:bodyPr/>
          <a:lstStyle/>
          <a:p>
            <a:r>
              <a:rPr lang="en-US" i="1" dirty="0"/>
              <a:t>Standard for Denial to Return</a:t>
            </a:r>
            <a:endParaRPr lang="en-US" dirty="0"/>
          </a:p>
        </p:txBody>
      </p:sp>
      <p:sp>
        <p:nvSpPr>
          <p:cNvPr id="2" name="Content Placeholder 1"/>
          <p:cNvSpPr>
            <a:spLocks noGrp="1"/>
          </p:cNvSpPr>
          <p:nvPr>
            <p:ph idx="1"/>
          </p:nvPr>
        </p:nvSpPr>
        <p:spPr>
          <a:xfrm>
            <a:off x="1484310" y="1819656"/>
            <a:ext cx="10018713" cy="4837175"/>
          </a:xfrm>
        </p:spPr>
        <p:txBody>
          <a:bodyPr>
            <a:normAutofit fontScale="92500" lnSpcReduction="20000"/>
          </a:bodyPr>
          <a:lstStyle/>
          <a:p>
            <a:pPr lvl="0"/>
            <a:r>
              <a:rPr lang="en-US" dirty="0"/>
              <a:t>The Medical Group Supervisor, Rehab Officer or EMS Provider, with the authority of the Incident Commander, shall remove any firefighter from active duty if any of the following are determined:</a:t>
            </a:r>
          </a:p>
          <a:p>
            <a:pPr lvl="1"/>
            <a:r>
              <a:rPr lang="en-US" dirty="0"/>
              <a:t>Vomiting, diarrhea, heat exhaustion</a:t>
            </a:r>
          </a:p>
          <a:p>
            <a:pPr lvl="1"/>
            <a:r>
              <a:rPr lang="en-US" dirty="0"/>
              <a:t>Large open wounds</a:t>
            </a:r>
          </a:p>
          <a:p>
            <a:pPr lvl="1"/>
            <a:r>
              <a:rPr lang="en-US" dirty="0"/>
              <a:t>Insulin dependent diabetic has not eaten in 4 hours</a:t>
            </a:r>
          </a:p>
          <a:p>
            <a:pPr lvl="1"/>
            <a:r>
              <a:rPr lang="en-US" dirty="0"/>
              <a:t>Wheezing/congestion, unimproved by oxygen</a:t>
            </a:r>
          </a:p>
          <a:p>
            <a:pPr lvl="1"/>
            <a:r>
              <a:rPr lang="en-US" dirty="0"/>
              <a:t>Pulse above 120 per minute after 20 minutes of rest.</a:t>
            </a:r>
          </a:p>
          <a:p>
            <a:pPr lvl="1"/>
            <a:r>
              <a:rPr lang="en-US" dirty="0"/>
              <a:t>Respirations over 20 per minute after 20 minutes of rest.</a:t>
            </a:r>
          </a:p>
          <a:p>
            <a:pPr lvl="1"/>
            <a:r>
              <a:rPr lang="en-US" dirty="0"/>
              <a:t>Blood Pressure above 160 systolic or 100 diastolic after 20 minutes rest.CO level of &gt;5% in nonsmokers or &gt;10% in smokers after 20 minutes of rest.</a:t>
            </a:r>
          </a:p>
          <a:p>
            <a:pPr lvl="1"/>
            <a:r>
              <a:rPr lang="en-US" dirty="0"/>
              <a:t>SP02 less than 94% after 20 minutes of rest.</a:t>
            </a:r>
          </a:p>
          <a:p>
            <a:pPr lvl="1"/>
            <a:r>
              <a:rPr lang="en-US" dirty="0"/>
              <a:t>Other conditions as appropriate, at the discretion of Medical Group Supervisor, Rehab Officer or EMS Provider.</a:t>
            </a:r>
          </a:p>
          <a:p>
            <a:pPr marL="0" indent="0">
              <a:buNone/>
            </a:pPr>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Tree>
    <p:extLst>
      <p:ext uri="{BB962C8B-B14F-4D97-AF65-F5344CB8AC3E}">
        <p14:creationId xmlns:p14="http://schemas.microsoft.com/office/powerpoint/2010/main" val="38567476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301589" y="2231136"/>
            <a:ext cx="4272148" cy="2816352"/>
          </a:xfrm>
          <a:prstGeom prst="rect">
            <a:avLst/>
          </a:prstGeom>
        </p:spPr>
      </p:pic>
      <p:sp>
        <p:nvSpPr>
          <p:cNvPr id="5" name="Rectangle 4"/>
          <p:cNvSpPr/>
          <p:nvPr/>
        </p:nvSpPr>
        <p:spPr>
          <a:xfrm>
            <a:off x="1471703" y="2907792"/>
            <a:ext cx="1399514" cy="213969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flipV="1">
            <a:off x="2871217" y="73152"/>
            <a:ext cx="3604298" cy="283464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871217" y="5047488"/>
            <a:ext cx="3604298" cy="162286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pic>
        <p:nvPicPr>
          <p:cNvPr id="10" name="Picture 9"/>
          <p:cNvPicPr>
            <a:picLocks noChangeAspect="1"/>
          </p:cNvPicPr>
          <p:nvPr/>
        </p:nvPicPr>
        <p:blipFill>
          <a:blip r:embed="rId4"/>
          <a:stretch>
            <a:fillRect/>
          </a:stretch>
        </p:blipFill>
        <p:spPr>
          <a:xfrm>
            <a:off x="6475515" y="73152"/>
            <a:ext cx="3974512" cy="6597205"/>
          </a:xfrm>
          <a:prstGeom prst="rect">
            <a:avLst/>
          </a:prstGeom>
          <a:ln w="38100">
            <a:solidFill>
              <a:srgbClr val="FF0000"/>
            </a:solidFill>
          </a:ln>
        </p:spPr>
      </p:pic>
    </p:spTree>
    <p:extLst>
      <p:ext uri="{BB962C8B-B14F-4D97-AF65-F5344CB8AC3E}">
        <p14:creationId xmlns:p14="http://schemas.microsoft.com/office/powerpoint/2010/main" val="30055466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a:xfrm>
            <a:off x="1484311" y="685801"/>
            <a:ext cx="10018713" cy="923544"/>
          </a:xfrm>
        </p:spPr>
        <p:txBody>
          <a:bodyPr/>
          <a:lstStyle/>
          <a:p>
            <a:r>
              <a:rPr lang="en-US" i="1" dirty="0"/>
              <a:t>Standard for Denial to Return</a:t>
            </a:r>
            <a:endParaRPr lang="en-US" dirty="0"/>
          </a:p>
        </p:txBody>
      </p:sp>
      <p:sp>
        <p:nvSpPr>
          <p:cNvPr id="2" name="Content Placeholder 1"/>
          <p:cNvSpPr>
            <a:spLocks noGrp="1"/>
          </p:cNvSpPr>
          <p:nvPr>
            <p:ph idx="1"/>
          </p:nvPr>
        </p:nvSpPr>
        <p:spPr>
          <a:xfrm>
            <a:off x="1484311" y="2249424"/>
            <a:ext cx="10018713" cy="3291839"/>
          </a:xfrm>
        </p:spPr>
        <p:txBody>
          <a:bodyPr>
            <a:normAutofit/>
          </a:bodyPr>
          <a:lstStyle/>
          <a:p>
            <a:pPr lvl="0"/>
            <a:r>
              <a:rPr lang="en-US" dirty="0"/>
              <a:t>In the event any of the listed signs/symptoms are present, the MBR shall have vitals/assessments re-assessed every 5 minutes to determine appropriate additional actions. </a:t>
            </a:r>
          </a:p>
          <a:p>
            <a:pPr lvl="0"/>
            <a:r>
              <a:rPr lang="en-US" dirty="0"/>
              <a:t>Any member not meeting specific health criteria shall not be permitted to return to the incident and will be further monitored or transported.</a:t>
            </a:r>
          </a:p>
          <a:p>
            <a:pPr marL="0" indent="0">
              <a:buNone/>
            </a:pPr>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Tree>
    <p:extLst>
      <p:ext uri="{BB962C8B-B14F-4D97-AF65-F5344CB8AC3E}">
        <p14:creationId xmlns:p14="http://schemas.microsoft.com/office/powerpoint/2010/main" val="518477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
        <p:nvSpPr>
          <p:cNvPr id="2" name="Title 1"/>
          <p:cNvSpPr>
            <a:spLocks noGrp="1"/>
          </p:cNvSpPr>
          <p:nvPr>
            <p:ph type="title"/>
          </p:nvPr>
        </p:nvSpPr>
        <p:spPr>
          <a:xfrm>
            <a:off x="1507421" y="2658826"/>
            <a:ext cx="9401371" cy="2110382"/>
          </a:xfrm>
        </p:spPr>
        <p:txBody>
          <a:bodyPr/>
          <a:lstStyle/>
          <a:p>
            <a:pPr algn="l"/>
            <a:r>
              <a:rPr lang="en-US" i="1" dirty="0"/>
              <a:t>Standard for Automatic Transport (ATC)</a:t>
            </a:r>
            <a:endParaRPr lang="en-US" dirty="0"/>
          </a:p>
        </p:txBody>
      </p:sp>
      <p:sp>
        <p:nvSpPr>
          <p:cNvPr id="20" name="Text Placeholder 19"/>
          <p:cNvSpPr>
            <a:spLocks noGrp="1"/>
          </p:cNvSpPr>
          <p:nvPr>
            <p:ph type="body" idx="1"/>
          </p:nvPr>
        </p:nvSpPr>
        <p:spPr>
          <a:xfrm>
            <a:off x="1508389" y="4753968"/>
            <a:ext cx="8930748" cy="1099286"/>
          </a:xfrm>
        </p:spPr>
        <p:txBody>
          <a:bodyPr>
            <a:normAutofit/>
          </a:bodyPr>
          <a:lstStyle/>
          <a:p>
            <a:pPr algn="l"/>
            <a:r>
              <a:rPr lang="en-US" dirty="0">
                <a:solidFill>
                  <a:schemeClr val="accent1">
                    <a:lumMod val="75000"/>
                  </a:schemeClr>
                </a:solidFill>
              </a:rPr>
              <a:t>Shepherdstown Fire Department </a:t>
            </a:r>
            <a:br>
              <a:rPr lang="en-US" dirty="0">
                <a:solidFill>
                  <a:schemeClr val="accent1">
                    <a:lumMod val="75000"/>
                  </a:schemeClr>
                </a:solidFill>
              </a:rPr>
            </a:br>
            <a:r>
              <a:rPr lang="en-US" dirty="0">
                <a:solidFill>
                  <a:schemeClr val="accent1">
                    <a:lumMod val="75000"/>
                  </a:schemeClr>
                </a:solidFill>
              </a:rPr>
              <a:t>Educational Institution</a:t>
            </a:r>
          </a:p>
        </p:txBody>
      </p:sp>
    </p:spTree>
    <p:extLst>
      <p:ext uri="{BB962C8B-B14F-4D97-AF65-F5344CB8AC3E}">
        <p14:creationId xmlns:p14="http://schemas.microsoft.com/office/powerpoint/2010/main" val="13412410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a:xfrm>
            <a:off x="1484311" y="685801"/>
            <a:ext cx="10018713" cy="923544"/>
          </a:xfrm>
        </p:spPr>
        <p:txBody>
          <a:bodyPr/>
          <a:lstStyle/>
          <a:p>
            <a:r>
              <a:rPr lang="en-US" i="1" dirty="0"/>
              <a:t>Standard for ATC</a:t>
            </a:r>
            <a:endParaRPr lang="en-US" dirty="0"/>
          </a:p>
        </p:txBody>
      </p:sp>
      <p:sp>
        <p:nvSpPr>
          <p:cNvPr id="2" name="Content Placeholder 1"/>
          <p:cNvSpPr>
            <a:spLocks noGrp="1"/>
          </p:cNvSpPr>
          <p:nvPr>
            <p:ph idx="1"/>
          </p:nvPr>
        </p:nvSpPr>
        <p:spPr>
          <a:xfrm>
            <a:off x="1484310" y="1819656"/>
            <a:ext cx="10018713" cy="4837175"/>
          </a:xfrm>
        </p:spPr>
        <p:txBody>
          <a:bodyPr>
            <a:normAutofit lnSpcReduction="10000"/>
          </a:bodyPr>
          <a:lstStyle/>
          <a:p>
            <a:pPr lvl="0"/>
            <a:r>
              <a:rPr lang="en-US" dirty="0"/>
              <a:t>The Medical Group Supervisor, Rehab Officer or EMS Provider, with the authority of the Incident Commander, shall direct the transport of any firefighter from the scene to a Emergency Department if any of the following are determined:</a:t>
            </a:r>
          </a:p>
          <a:p>
            <a:pPr lvl="1"/>
            <a:r>
              <a:rPr lang="en-US" dirty="0"/>
              <a:t>Symptoms of heat stroke or hypothermia</a:t>
            </a:r>
          </a:p>
          <a:p>
            <a:pPr lvl="1"/>
            <a:r>
              <a:rPr lang="en-US" dirty="0"/>
              <a:t>Continued Shortness of Breath or Trouble Breathing</a:t>
            </a:r>
          </a:p>
          <a:p>
            <a:pPr lvl="1"/>
            <a:r>
              <a:rPr lang="en-US" dirty="0"/>
              <a:t>Abnormal lung sounds or extremely low SPO2 or high CO readings</a:t>
            </a:r>
          </a:p>
          <a:p>
            <a:pPr lvl="1"/>
            <a:r>
              <a:rPr lang="en-US" dirty="0"/>
              <a:t>Syncope, altered mental status, confusion, disorientation</a:t>
            </a:r>
          </a:p>
          <a:p>
            <a:pPr lvl="1"/>
            <a:r>
              <a:rPr lang="en-US" dirty="0"/>
              <a:t>Irregular pulse and/or persistent pulse above 180</a:t>
            </a:r>
          </a:p>
          <a:p>
            <a:pPr lvl="1"/>
            <a:r>
              <a:rPr lang="en-US" dirty="0"/>
              <a:t>Significant injury (fracture, uncontrolled bleeding, etc.)</a:t>
            </a:r>
          </a:p>
          <a:p>
            <a:pPr lvl="1"/>
            <a:r>
              <a:rPr lang="en-US" dirty="0"/>
              <a:t>Chest pain or severe headache</a:t>
            </a:r>
          </a:p>
          <a:p>
            <a:pPr lvl="1"/>
            <a:r>
              <a:rPr lang="en-US" b="1" dirty="0"/>
              <a:t>No improvement in other noted vitals or signs/symptoms after 20 minutes.</a:t>
            </a:r>
            <a:endParaRPr lang="en-US" dirty="0"/>
          </a:p>
          <a:p>
            <a:pPr marL="0" indent="0">
              <a:buNone/>
            </a:pPr>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Tree>
    <p:extLst>
      <p:ext uri="{BB962C8B-B14F-4D97-AF65-F5344CB8AC3E}">
        <p14:creationId xmlns:p14="http://schemas.microsoft.com/office/powerpoint/2010/main" val="4257512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197079" y="2249424"/>
            <a:ext cx="4272148" cy="2816352"/>
          </a:xfrm>
          <a:prstGeom prst="rect">
            <a:avLst/>
          </a:prstGeom>
        </p:spPr>
      </p:pic>
      <p:sp>
        <p:nvSpPr>
          <p:cNvPr id="5" name="Rectangle 4"/>
          <p:cNvSpPr/>
          <p:nvPr/>
        </p:nvSpPr>
        <p:spPr>
          <a:xfrm>
            <a:off x="2671895" y="3182112"/>
            <a:ext cx="1049714" cy="16642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flipV="1">
            <a:off x="3721609" y="82296"/>
            <a:ext cx="2513104" cy="309981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721609" y="4846320"/>
            <a:ext cx="2513104" cy="192938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pic>
        <p:nvPicPr>
          <p:cNvPr id="10" name="Picture 9"/>
          <p:cNvPicPr>
            <a:picLocks noChangeAspect="1"/>
          </p:cNvPicPr>
          <p:nvPr/>
        </p:nvPicPr>
        <p:blipFill>
          <a:blip r:embed="rId4"/>
          <a:stretch>
            <a:fillRect/>
          </a:stretch>
        </p:blipFill>
        <p:spPr>
          <a:xfrm>
            <a:off x="6251066" y="82296"/>
            <a:ext cx="4584573" cy="6693408"/>
          </a:xfrm>
          <a:prstGeom prst="rect">
            <a:avLst/>
          </a:prstGeom>
          <a:ln w="38100">
            <a:solidFill>
              <a:srgbClr val="FF0000"/>
            </a:solidFill>
          </a:ln>
        </p:spPr>
      </p:pic>
    </p:spTree>
    <p:extLst>
      <p:ext uri="{BB962C8B-B14F-4D97-AF65-F5344CB8AC3E}">
        <p14:creationId xmlns:p14="http://schemas.microsoft.com/office/powerpoint/2010/main" val="10211677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26299" y="768096"/>
            <a:ext cx="9637528" cy="6002083"/>
          </a:xfrm>
          <a:prstGeom prst="rect">
            <a:avLst/>
          </a:prstGeom>
        </p:spPr>
      </p:pic>
      <p:sp>
        <p:nvSpPr>
          <p:cNvPr id="2" name="Title 1"/>
          <p:cNvSpPr>
            <a:spLocks noGrp="1"/>
          </p:cNvSpPr>
          <p:nvPr>
            <p:ph type="title"/>
          </p:nvPr>
        </p:nvSpPr>
        <p:spPr>
          <a:xfrm>
            <a:off x="1520887" y="73153"/>
            <a:ext cx="10018713" cy="566928"/>
          </a:xfrm>
        </p:spPr>
        <p:txBody>
          <a:bodyPr>
            <a:normAutofit fontScale="90000"/>
          </a:bodyPr>
          <a:lstStyle/>
          <a:p>
            <a:r>
              <a:rPr lang="en-US" dirty="0"/>
              <a:t>Summary</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Tree>
    <p:extLst>
      <p:ext uri="{BB962C8B-B14F-4D97-AF65-F5344CB8AC3E}">
        <p14:creationId xmlns:p14="http://schemas.microsoft.com/office/powerpoint/2010/main" val="3360937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pic>
        <p:nvPicPr>
          <p:cNvPr id="5" name="Picture 4"/>
          <p:cNvPicPr>
            <a:picLocks noChangeAspect="1"/>
          </p:cNvPicPr>
          <p:nvPr/>
        </p:nvPicPr>
        <p:blipFill>
          <a:blip r:embed="rId3"/>
          <a:stretch>
            <a:fillRect/>
          </a:stretch>
        </p:blipFill>
        <p:spPr>
          <a:xfrm>
            <a:off x="1805178" y="768096"/>
            <a:ext cx="10081756" cy="5998464"/>
          </a:xfrm>
          <a:prstGeom prst="rect">
            <a:avLst/>
          </a:prstGeom>
        </p:spPr>
      </p:pic>
      <p:sp>
        <p:nvSpPr>
          <p:cNvPr id="6" name="Title 1"/>
          <p:cNvSpPr>
            <a:spLocks noGrp="1"/>
          </p:cNvSpPr>
          <p:nvPr>
            <p:ph type="title"/>
          </p:nvPr>
        </p:nvSpPr>
        <p:spPr>
          <a:xfrm>
            <a:off x="1520887" y="73153"/>
            <a:ext cx="10018713" cy="566928"/>
          </a:xfrm>
        </p:spPr>
        <p:txBody>
          <a:bodyPr>
            <a:normAutofit fontScale="90000"/>
          </a:bodyPr>
          <a:lstStyle/>
          <a:p>
            <a:r>
              <a:rPr lang="en-US" dirty="0"/>
              <a:t>Summary</a:t>
            </a:r>
          </a:p>
        </p:txBody>
      </p:sp>
    </p:spTree>
    <p:extLst>
      <p:ext uri="{BB962C8B-B14F-4D97-AF65-F5344CB8AC3E}">
        <p14:creationId xmlns:p14="http://schemas.microsoft.com/office/powerpoint/2010/main" val="17028451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84312" y="1481328"/>
            <a:ext cx="10018711" cy="3749040"/>
          </a:xfrm>
        </p:spPr>
        <p:txBody>
          <a:bodyPr/>
          <a:lstStyle/>
          <a:p>
            <a:r>
              <a:rPr lang="en-US" b="1" dirty="0"/>
              <a:t>At no time should this guideline or training supersede the local EMS protocols or other directives from the Squad Medical Director</a:t>
            </a:r>
            <a:br>
              <a:rPr lang="en-US" dirty="0"/>
            </a:br>
            <a:endParaRPr lang="en-US" dirty="0"/>
          </a:p>
        </p:txBody>
      </p:sp>
    </p:spTree>
    <p:extLst>
      <p:ext uri="{BB962C8B-B14F-4D97-AF65-F5344CB8AC3E}">
        <p14:creationId xmlns:p14="http://schemas.microsoft.com/office/powerpoint/2010/main" val="967406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8800" dirty="0"/>
              <a:t>Questions?</a:t>
            </a:r>
          </a:p>
        </p:txBody>
      </p:sp>
      <p:sp>
        <p:nvSpPr>
          <p:cNvPr id="4" name="Text Placeholder 3"/>
          <p:cNvSpPr>
            <a:spLocks noGrp="1"/>
          </p:cNvSpPr>
          <p:nvPr>
            <p:ph type="body" idx="1"/>
          </p:nvPr>
        </p:nvSpPr>
        <p:spPr/>
        <p:txBody>
          <a:bodyPr>
            <a:normAutofit/>
          </a:bodyPr>
          <a:lstStyle/>
          <a:p>
            <a:r>
              <a:rPr lang="en-US" dirty="0">
                <a:solidFill>
                  <a:schemeClr val="accent1">
                    <a:lumMod val="75000"/>
                  </a:schemeClr>
                </a:solidFill>
              </a:rPr>
              <a:t>Shepherdstown Fire Department </a:t>
            </a:r>
            <a:br>
              <a:rPr lang="en-US" dirty="0">
                <a:solidFill>
                  <a:schemeClr val="accent1">
                    <a:lumMod val="75000"/>
                  </a:schemeClr>
                </a:solidFill>
              </a:rPr>
            </a:br>
            <a:r>
              <a:rPr lang="en-US" dirty="0">
                <a:solidFill>
                  <a:schemeClr val="accent1">
                    <a:lumMod val="75000"/>
                  </a:schemeClr>
                </a:solidFill>
              </a:rPr>
              <a:t>Educational Institution</a:t>
            </a:r>
            <a:endParaRPr lang="en-US" dirty="0"/>
          </a:p>
        </p:txBody>
      </p:sp>
      <p:sp>
        <p:nvSpPr>
          <p:cNvPr id="5" name="TextBox 4"/>
          <p:cNvSpPr txBox="1"/>
          <p:nvPr/>
        </p:nvSpPr>
        <p:spPr>
          <a:xfrm>
            <a:off x="2572277" y="5207581"/>
            <a:ext cx="4695516" cy="1477328"/>
          </a:xfrm>
          <a:prstGeom prst="rect">
            <a:avLst/>
          </a:prstGeom>
          <a:noFill/>
        </p:spPr>
        <p:txBody>
          <a:bodyPr wrap="none" rtlCol="0">
            <a:spAutoFit/>
          </a:bodyPr>
          <a:lstStyle/>
          <a:p>
            <a:r>
              <a:rPr lang="en-US" dirty="0"/>
              <a:t>Contact Information:</a:t>
            </a:r>
          </a:p>
          <a:p>
            <a:r>
              <a:rPr lang="en-US" dirty="0"/>
              <a:t>Marshall DeMeritt, MS, NREMT</a:t>
            </a:r>
          </a:p>
          <a:p>
            <a:r>
              <a:rPr lang="en-US" dirty="0"/>
              <a:t>EMS Chief, Shepherdstown Fire Department</a:t>
            </a:r>
          </a:p>
          <a:p>
            <a:r>
              <a:rPr lang="en-US" dirty="0">
                <a:hlinkClick r:id="rId2"/>
              </a:rPr>
              <a:t>emschief@shepherdstownfiredepartment.com</a:t>
            </a:r>
            <a:endParaRPr lang="en-US" dirty="0"/>
          </a:p>
          <a:p>
            <a:r>
              <a:rPr lang="en-US" dirty="0"/>
              <a:t>(540)742-8190</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21725" r="21379"/>
          <a:stretch/>
        </p:blipFill>
        <p:spPr>
          <a:xfrm>
            <a:off x="64008" y="6153912"/>
            <a:ext cx="712181" cy="704088"/>
          </a:xfrm>
          <a:prstGeom prst="rect">
            <a:avLst/>
          </a:prstGeom>
        </p:spPr>
      </p:pic>
    </p:spTree>
    <p:extLst>
      <p:ext uri="{BB962C8B-B14F-4D97-AF65-F5344CB8AC3E}">
        <p14:creationId xmlns:p14="http://schemas.microsoft.com/office/powerpoint/2010/main" val="16110840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2.xml><?xml version="1.0" encoding="utf-8"?>
<a:theme xmlns:a="http://schemas.openxmlformats.org/drawingml/2006/main" name="Storyboard Layout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628</TotalTime>
  <Words>1893</Words>
  <Application>Microsoft Office PowerPoint</Application>
  <PresentationFormat>Widescreen</PresentationFormat>
  <Paragraphs>154</Paragraphs>
  <Slides>40</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40</vt:i4>
      </vt:variant>
    </vt:vector>
  </HeadingPairs>
  <TitlesOfParts>
    <vt:vector size="47" baseType="lpstr">
      <vt:lpstr>Arial</vt:lpstr>
      <vt:lpstr>Calibri</vt:lpstr>
      <vt:lpstr>Corbel</vt:lpstr>
      <vt:lpstr>Helvetica Neue Light</vt:lpstr>
      <vt:lpstr>Wingdings</vt:lpstr>
      <vt:lpstr>Parallax</vt:lpstr>
      <vt:lpstr>Storyboard Layouts</vt:lpstr>
      <vt:lpstr>Firefighter Rehab Training</vt:lpstr>
      <vt:lpstr>Agenda</vt:lpstr>
      <vt:lpstr>PowerPoint Presentation</vt:lpstr>
      <vt:lpstr>Purpose</vt:lpstr>
      <vt:lpstr>Standard for Rehabilitation Establishment</vt:lpstr>
      <vt:lpstr>Rehabilitation Establishment</vt:lpstr>
      <vt:lpstr>PowerPoint Presentation</vt:lpstr>
      <vt:lpstr>Standard for Location of Rehab</vt:lpstr>
      <vt:lpstr>Standard for Location of Rehab</vt:lpstr>
      <vt:lpstr>PowerPoint Presentation</vt:lpstr>
      <vt:lpstr>Standard for Location of Rehab</vt:lpstr>
      <vt:lpstr>Standard for Location of Rehab</vt:lpstr>
      <vt:lpstr>Standard for Location of Rehab</vt:lpstr>
      <vt:lpstr>Standard for Minimum Rehab Resources</vt:lpstr>
      <vt:lpstr>Standard for Rehab Resources</vt:lpstr>
      <vt:lpstr>Standard for Personnel Reporting to Rehab</vt:lpstr>
      <vt:lpstr>Standard for Personnel Reporting to Rehab</vt:lpstr>
      <vt:lpstr>Why Report to Rehab?</vt:lpstr>
      <vt:lpstr>PowerPoint Presentation</vt:lpstr>
      <vt:lpstr>Standard for Rehab Monitoring</vt:lpstr>
      <vt:lpstr>Standard for Rehab Monitoring</vt:lpstr>
      <vt:lpstr>PowerPoint Presentation</vt:lpstr>
      <vt:lpstr>Standard for Return to Duty</vt:lpstr>
      <vt:lpstr>Standard for Rehab Monitoring</vt:lpstr>
      <vt:lpstr>PowerPoint Presentation</vt:lpstr>
      <vt:lpstr>Standard for Rehab Monitoring</vt:lpstr>
      <vt:lpstr>PowerPoint Presentation</vt:lpstr>
      <vt:lpstr>Standard for “Treat and Release”</vt:lpstr>
      <vt:lpstr>Standard for “Treat and Release”</vt:lpstr>
      <vt:lpstr>Standard for Denial of Return to Duty</vt:lpstr>
      <vt:lpstr>Standard for Denial to Return</vt:lpstr>
      <vt:lpstr>PowerPoint Presentation</vt:lpstr>
      <vt:lpstr>Standard for Denial to Return</vt:lpstr>
      <vt:lpstr>Standard for Automatic Transport (ATC)</vt:lpstr>
      <vt:lpstr>Standard for ATC</vt:lpstr>
      <vt:lpstr>PowerPoint Presentation</vt:lpstr>
      <vt:lpstr>Summary</vt:lpstr>
      <vt:lpstr>Summary</vt:lpstr>
      <vt:lpstr>At no time should this guideline or training supersede the local EMS protocols or other directives from the Squad Medical Director </vt:lpstr>
      <vt:lpstr>Questions?</vt:lpstr>
    </vt:vector>
  </TitlesOfParts>
  <Company>U.S. Department of Defense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DeMeritt, Marshall D CTR</dc:creator>
  <cp:lastModifiedBy>Marshall DeMeritt</cp:lastModifiedBy>
  <cp:revision>68</cp:revision>
  <dcterms:created xsi:type="dcterms:W3CDTF">2019-03-26T18:19:35Z</dcterms:created>
  <dcterms:modified xsi:type="dcterms:W3CDTF">2019-04-24T11:44:42Z</dcterms:modified>
</cp:coreProperties>
</file>