
<file path=[Content_Types].xml><?xml version="1.0" encoding="utf-8"?>
<Types xmlns="http://schemas.openxmlformats.org/package/2006/content-types">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handoutMasterIdLst>
    <p:handoutMasterId r:id="rId38"/>
  </p:handoutMasterIdLst>
  <p:sldIdLst>
    <p:sldId id="279" r:id="rId2"/>
    <p:sldId id="287" r:id="rId3"/>
    <p:sldId id="270" r:id="rId4"/>
    <p:sldId id="288" r:id="rId5"/>
    <p:sldId id="297" r:id="rId6"/>
    <p:sldId id="290" r:id="rId7"/>
    <p:sldId id="316" r:id="rId8"/>
    <p:sldId id="289" r:id="rId9"/>
    <p:sldId id="271" r:id="rId10"/>
    <p:sldId id="325" r:id="rId11"/>
    <p:sldId id="273" r:id="rId12"/>
    <p:sldId id="274" r:id="rId13"/>
    <p:sldId id="291" r:id="rId14"/>
    <p:sldId id="323" r:id="rId15"/>
    <p:sldId id="300" r:id="rId16"/>
    <p:sldId id="302" r:id="rId17"/>
    <p:sldId id="262" r:id="rId18"/>
    <p:sldId id="321" r:id="rId19"/>
    <p:sldId id="292" r:id="rId20"/>
    <p:sldId id="318" r:id="rId21"/>
    <p:sldId id="293" r:id="rId22"/>
    <p:sldId id="317" r:id="rId23"/>
    <p:sldId id="314" r:id="rId24"/>
    <p:sldId id="283" r:id="rId25"/>
    <p:sldId id="319" r:id="rId26"/>
    <p:sldId id="304" r:id="rId27"/>
    <p:sldId id="282" r:id="rId28"/>
    <p:sldId id="305" r:id="rId29"/>
    <p:sldId id="306" r:id="rId30"/>
    <p:sldId id="307" r:id="rId31"/>
    <p:sldId id="320" r:id="rId32"/>
    <p:sldId id="295" r:id="rId33"/>
    <p:sldId id="294" r:id="rId34"/>
    <p:sldId id="326" r:id="rId35"/>
    <p:sldId id="324" r:id="rId3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44" autoAdjust="0"/>
    <p:restoredTop sz="94280" autoAdjust="0"/>
  </p:normalViewPr>
  <p:slideViewPr>
    <p:cSldViewPr>
      <p:cViewPr varScale="1">
        <p:scale>
          <a:sx n="86" d="100"/>
          <a:sy n="86" d="100"/>
        </p:scale>
        <p:origin x="509" y="5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0F0410-4AD5-4B94-98A9-700ADFC48DB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EADCDBF6-0445-43D3-9143-569AC0BE3705}">
      <dgm:prSet phldrT="[Text]"/>
      <dgm:spPr/>
      <dgm:t>
        <a:bodyPr/>
        <a:lstStyle/>
        <a:p>
          <a:r>
            <a:rPr lang="en-US" dirty="0"/>
            <a:t>Accountability ID Card</a:t>
          </a:r>
        </a:p>
      </dgm:t>
    </dgm:pt>
    <dgm:pt modelId="{02B47531-36F8-4600-9A20-76A47C89B40B}" type="parTrans" cxnId="{EA11FC5D-9C58-48F2-834B-7D1F97A86324}">
      <dgm:prSet/>
      <dgm:spPr/>
      <dgm:t>
        <a:bodyPr/>
        <a:lstStyle/>
        <a:p>
          <a:endParaRPr lang="en-US"/>
        </a:p>
      </dgm:t>
    </dgm:pt>
    <dgm:pt modelId="{69046AE6-F573-4F71-BE0A-E07F4CD6A253}" type="sibTrans" cxnId="{EA11FC5D-9C58-48F2-834B-7D1F97A86324}">
      <dgm:prSet/>
      <dgm:spPr/>
      <dgm:t>
        <a:bodyPr/>
        <a:lstStyle/>
        <a:p>
          <a:endParaRPr lang="en-US"/>
        </a:p>
      </dgm:t>
    </dgm:pt>
    <dgm:pt modelId="{89034C1A-07D2-4759-BEDC-D4B41C1FA0A2}">
      <dgm:prSet phldrT="[Text]"/>
      <dgm:spPr/>
      <dgm:t>
        <a:bodyPr/>
        <a:lstStyle/>
        <a:p>
          <a:r>
            <a:rPr lang="en-US" dirty="0"/>
            <a:t>Helmet Color</a:t>
          </a:r>
        </a:p>
      </dgm:t>
    </dgm:pt>
    <dgm:pt modelId="{C8830CA6-FF1F-481F-82CA-1A10269EE7B9}" type="parTrans" cxnId="{BB510212-2B4D-4E66-B843-4F0348136465}">
      <dgm:prSet/>
      <dgm:spPr/>
      <dgm:t>
        <a:bodyPr/>
        <a:lstStyle/>
        <a:p>
          <a:endParaRPr lang="en-US"/>
        </a:p>
      </dgm:t>
    </dgm:pt>
    <dgm:pt modelId="{5C031FAA-DE3D-48D3-B2BF-8170A53F3A21}" type="sibTrans" cxnId="{BB510212-2B4D-4E66-B843-4F0348136465}">
      <dgm:prSet/>
      <dgm:spPr/>
      <dgm:t>
        <a:bodyPr/>
        <a:lstStyle/>
        <a:p>
          <a:endParaRPr lang="en-US"/>
        </a:p>
      </dgm:t>
    </dgm:pt>
    <dgm:pt modelId="{3B922CED-856A-4C6B-872E-BD2940202F5B}">
      <dgm:prSet phldrT="[Text]"/>
      <dgm:spPr/>
      <dgm:t>
        <a:bodyPr/>
        <a:lstStyle/>
        <a:p>
          <a:r>
            <a:rPr lang="en-US" dirty="0"/>
            <a:t>Helmet Shield</a:t>
          </a:r>
        </a:p>
      </dgm:t>
    </dgm:pt>
    <dgm:pt modelId="{72E56EA2-6B34-4AE9-AA91-7FCE2A6CC4BC}" type="parTrans" cxnId="{5D52DABB-7AC2-4666-96AE-2B4D04C8E21A}">
      <dgm:prSet/>
      <dgm:spPr/>
      <dgm:t>
        <a:bodyPr/>
        <a:lstStyle/>
        <a:p>
          <a:endParaRPr lang="en-US"/>
        </a:p>
      </dgm:t>
    </dgm:pt>
    <dgm:pt modelId="{575A8AE3-8DAF-4849-AA9F-B95E6FD6E7B0}" type="sibTrans" cxnId="{5D52DABB-7AC2-4666-96AE-2B4D04C8E21A}">
      <dgm:prSet/>
      <dgm:spPr/>
      <dgm:t>
        <a:bodyPr/>
        <a:lstStyle/>
        <a:p>
          <a:endParaRPr lang="en-US"/>
        </a:p>
      </dgm:t>
    </dgm:pt>
    <dgm:pt modelId="{4FAD8ECC-4DC0-494E-9242-E5AE7CA2E422}">
      <dgm:prSet phldrT="[Text]"/>
      <dgm:spPr/>
      <dgm:t>
        <a:bodyPr/>
        <a:lstStyle/>
        <a:p>
          <a:r>
            <a:rPr lang="en-US" dirty="0"/>
            <a:t>Accountability System</a:t>
          </a:r>
        </a:p>
      </dgm:t>
    </dgm:pt>
    <dgm:pt modelId="{C5B3EA4D-B226-47C6-87EE-37D5C6722248}" type="parTrans" cxnId="{6584D16F-1A8D-422A-9281-0730FF0D6EE1}">
      <dgm:prSet/>
      <dgm:spPr/>
      <dgm:t>
        <a:bodyPr/>
        <a:lstStyle/>
        <a:p>
          <a:endParaRPr lang="en-US"/>
        </a:p>
      </dgm:t>
    </dgm:pt>
    <dgm:pt modelId="{A591771E-D967-4589-969C-99D64EADF886}" type="sibTrans" cxnId="{6584D16F-1A8D-422A-9281-0730FF0D6EE1}">
      <dgm:prSet/>
      <dgm:spPr/>
      <dgm:t>
        <a:bodyPr/>
        <a:lstStyle/>
        <a:p>
          <a:endParaRPr lang="en-US"/>
        </a:p>
      </dgm:t>
    </dgm:pt>
    <dgm:pt modelId="{D189296B-984E-4D15-83EF-80963CA97F47}">
      <dgm:prSet/>
      <dgm:spPr/>
      <dgm:t>
        <a:bodyPr/>
        <a:lstStyle/>
        <a:p>
          <a:r>
            <a:rPr lang="en-US" dirty="0"/>
            <a:t>Name Plate on Coat</a:t>
          </a:r>
        </a:p>
      </dgm:t>
    </dgm:pt>
    <dgm:pt modelId="{E2E177FF-0F5E-4CE8-A9BB-D96226F915B1}" type="parTrans" cxnId="{E9C7CA63-DEFA-4781-93EB-B881CCF9A8DA}">
      <dgm:prSet/>
      <dgm:spPr/>
      <dgm:t>
        <a:bodyPr/>
        <a:lstStyle/>
        <a:p>
          <a:endParaRPr lang="en-US"/>
        </a:p>
      </dgm:t>
    </dgm:pt>
    <dgm:pt modelId="{D6972A9C-7911-4412-8D7B-F34E0C090967}" type="sibTrans" cxnId="{E9C7CA63-DEFA-4781-93EB-B881CCF9A8DA}">
      <dgm:prSet/>
      <dgm:spPr/>
      <dgm:t>
        <a:bodyPr/>
        <a:lstStyle/>
        <a:p>
          <a:endParaRPr lang="en-US"/>
        </a:p>
      </dgm:t>
    </dgm:pt>
    <dgm:pt modelId="{C8AB3B81-F06F-4235-93AF-411342A35679}">
      <dgm:prSet/>
      <dgm:spPr/>
      <dgm:t>
        <a:bodyPr/>
        <a:lstStyle/>
        <a:p>
          <a:r>
            <a:rPr lang="en-US" dirty="0"/>
            <a:t>Accountability Board</a:t>
          </a:r>
        </a:p>
      </dgm:t>
    </dgm:pt>
    <dgm:pt modelId="{45A5732C-3B83-486E-B169-E48851D21019}" type="parTrans" cxnId="{30B5076D-C04A-4258-8E9A-258DF4284383}">
      <dgm:prSet/>
      <dgm:spPr/>
      <dgm:t>
        <a:bodyPr/>
        <a:lstStyle/>
        <a:p>
          <a:endParaRPr lang="en-US"/>
        </a:p>
      </dgm:t>
    </dgm:pt>
    <dgm:pt modelId="{31EBD134-4767-4A99-AC09-AEEDE994E0FD}" type="sibTrans" cxnId="{30B5076D-C04A-4258-8E9A-258DF4284383}">
      <dgm:prSet/>
      <dgm:spPr/>
      <dgm:t>
        <a:bodyPr/>
        <a:lstStyle/>
        <a:p>
          <a:endParaRPr lang="en-US"/>
        </a:p>
      </dgm:t>
    </dgm:pt>
    <dgm:pt modelId="{F64C432F-5EB4-4CE8-9790-0825D89026F1}">
      <dgm:prSet/>
      <dgm:spPr/>
      <dgm:t>
        <a:bodyPr/>
        <a:lstStyle/>
        <a:p>
          <a:r>
            <a:rPr lang="en-US" dirty="0"/>
            <a:t>Unit Shield Insert</a:t>
          </a:r>
        </a:p>
      </dgm:t>
    </dgm:pt>
    <dgm:pt modelId="{4A5C6122-0C91-47BD-AAF9-0992DB8DB79D}" type="parTrans" cxnId="{EE143E69-EA83-42C6-BA23-313F613BA703}">
      <dgm:prSet/>
      <dgm:spPr/>
      <dgm:t>
        <a:bodyPr/>
        <a:lstStyle/>
        <a:p>
          <a:endParaRPr lang="en-US"/>
        </a:p>
      </dgm:t>
    </dgm:pt>
    <dgm:pt modelId="{7F234777-07F3-42EE-89A4-B4262936C9E2}" type="sibTrans" cxnId="{EE143E69-EA83-42C6-BA23-313F613BA703}">
      <dgm:prSet/>
      <dgm:spPr/>
      <dgm:t>
        <a:bodyPr/>
        <a:lstStyle/>
        <a:p>
          <a:endParaRPr lang="en-US"/>
        </a:p>
      </dgm:t>
    </dgm:pt>
    <dgm:pt modelId="{C93F78B4-E1ED-4D76-A0CE-989BB320CAF4}">
      <dgm:prSet/>
      <dgm:spPr/>
      <dgm:t>
        <a:bodyPr/>
        <a:lstStyle/>
        <a:p>
          <a:r>
            <a:rPr lang="en-US" dirty="0"/>
            <a:t>SCBA Identifier</a:t>
          </a:r>
        </a:p>
      </dgm:t>
    </dgm:pt>
    <dgm:pt modelId="{F3004E7B-5969-4C98-8519-71A70D79A1E1}" type="parTrans" cxnId="{3EBF4B02-16DB-4AE5-975D-4ECB53D5B54B}">
      <dgm:prSet/>
      <dgm:spPr/>
      <dgm:t>
        <a:bodyPr/>
        <a:lstStyle/>
        <a:p>
          <a:endParaRPr lang="en-US"/>
        </a:p>
      </dgm:t>
    </dgm:pt>
    <dgm:pt modelId="{1F467E7C-5FC8-4F18-BB18-3638A9F38BC8}" type="sibTrans" cxnId="{3EBF4B02-16DB-4AE5-975D-4ECB53D5B54B}">
      <dgm:prSet/>
      <dgm:spPr/>
      <dgm:t>
        <a:bodyPr/>
        <a:lstStyle/>
        <a:p>
          <a:endParaRPr lang="en-US"/>
        </a:p>
      </dgm:t>
    </dgm:pt>
    <dgm:pt modelId="{858B0434-0A5D-49FB-9B2F-51B512336D50}" type="pres">
      <dgm:prSet presAssocID="{210F0410-4AD5-4B94-98A9-700ADFC48DB6}" presName="Name0" presStyleCnt="0">
        <dgm:presLayoutVars>
          <dgm:chPref val="1"/>
          <dgm:dir/>
          <dgm:animOne val="branch"/>
          <dgm:animLvl val="lvl"/>
          <dgm:resizeHandles val="exact"/>
        </dgm:presLayoutVars>
      </dgm:prSet>
      <dgm:spPr/>
    </dgm:pt>
    <dgm:pt modelId="{CAE23CBE-499D-478D-95DF-0C47838E74C2}" type="pres">
      <dgm:prSet presAssocID="{4FAD8ECC-4DC0-494E-9242-E5AE7CA2E422}" presName="root1" presStyleCnt="0"/>
      <dgm:spPr/>
    </dgm:pt>
    <dgm:pt modelId="{BB7813A5-B7CD-4FFB-959C-969E77ECA3CB}" type="pres">
      <dgm:prSet presAssocID="{4FAD8ECC-4DC0-494E-9242-E5AE7CA2E422}" presName="LevelOneTextNode" presStyleLbl="node0" presStyleIdx="0" presStyleCnt="1" custScaleY="161514">
        <dgm:presLayoutVars>
          <dgm:chPref val="3"/>
        </dgm:presLayoutVars>
      </dgm:prSet>
      <dgm:spPr/>
    </dgm:pt>
    <dgm:pt modelId="{902B0C6E-BBE0-4DE8-8F1F-485EA1F918F7}" type="pres">
      <dgm:prSet presAssocID="{4FAD8ECC-4DC0-494E-9242-E5AE7CA2E422}" presName="level2hierChild" presStyleCnt="0"/>
      <dgm:spPr/>
    </dgm:pt>
    <dgm:pt modelId="{6EA74CF5-ACE4-4223-BA13-27753254B3A3}" type="pres">
      <dgm:prSet presAssocID="{C8830CA6-FF1F-481F-82CA-1A10269EE7B9}" presName="conn2-1" presStyleLbl="parChTrans1D2" presStyleIdx="0" presStyleCnt="7"/>
      <dgm:spPr/>
    </dgm:pt>
    <dgm:pt modelId="{2012B731-462F-4930-9E80-5F413ADF0942}" type="pres">
      <dgm:prSet presAssocID="{C8830CA6-FF1F-481F-82CA-1A10269EE7B9}" presName="connTx" presStyleLbl="parChTrans1D2" presStyleIdx="0" presStyleCnt="7"/>
      <dgm:spPr/>
    </dgm:pt>
    <dgm:pt modelId="{D4997807-CA65-4D8E-8567-F87A0862F6F0}" type="pres">
      <dgm:prSet presAssocID="{89034C1A-07D2-4759-BEDC-D4B41C1FA0A2}" presName="root2" presStyleCnt="0"/>
      <dgm:spPr/>
    </dgm:pt>
    <dgm:pt modelId="{E70BA519-A217-440F-8364-40CA2924634C}" type="pres">
      <dgm:prSet presAssocID="{89034C1A-07D2-4759-BEDC-D4B41C1FA0A2}" presName="LevelTwoTextNode" presStyleLbl="node2" presStyleIdx="0" presStyleCnt="7">
        <dgm:presLayoutVars>
          <dgm:chPref val="3"/>
        </dgm:presLayoutVars>
      </dgm:prSet>
      <dgm:spPr/>
    </dgm:pt>
    <dgm:pt modelId="{5B1D6D90-3B1F-4793-BAAC-5E09A2302B0A}" type="pres">
      <dgm:prSet presAssocID="{89034C1A-07D2-4759-BEDC-D4B41C1FA0A2}" presName="level3hierChild" presStyleCnt="0"/>
      <dgm:spPr/>
    </dgm:pt>
    <dgm:pt modelId="{5F0C9E49-4017-4978-9868-1590BF1784F3}" type="pres">
      <dgm:prSet presAssocID="{72E56EA2-6B34-4AE9-AA91-7FCE2A6CC4BC}" presName="conn2-1" presStyleLbl="parChTrans1D2" presStyleIdx="1" presStyleCnt="7"/>
      <dgm:spPr/>
    </dgm:pt>
    <dgm:pt modelId="{A0965D18-7338-4AA5-90C0-53FF88DA5E1B}" type="pres">
      <dgm:prSet presAssocID="{72E56EA2-6B34-4AE9-AA91-7FCE2A6CC4BC}" presName="connTx" presStyleLbl="parChTrans1D2" presStyleIdx="1" presStyleCnt="7"/>
      <dgm:spPr/>
    </dgm:pt>
    <dgm:pt modelId="{7C260EF2-936A-4A51-8DFB-90F5F783EB73}" type="pres">
      <dgm:prSet presAssocID="{3B922CED-856A-4C6B-872E-BD2940202F5B}" presName="root2" presStyleCnt="0"/>
      <dgm:spPr/>
    </dgm:pt>
    <dgm:pt modelId="{52E72FFD-B07E-409C-9789-FD2FF272C2FD}" type="pres">
      <dgm:prSet presAssocID="{3B922CED-856A-4C6B-872E-BD2940202F5B}" presName="LevelTwoTextNode" presStyleLbl="node2" presStyleIdx="1" presStyleCnt="7">
        <dgm:presLayoutVars>
          <dgm:chPref val="3"/>
        </dgm:presLayoutVars>
      </dgm:prSet>
      <dgm:spPr/>
    </dgm:pt>
    <dgm:pt modelId="{CBB0B521-DEB8-4C25-B231-04766E06DFC3}" type="pres">
      <dgm:prSet presAssocID="{3B922CED-856A-4C6B-872E-BD2940202F5B}" presName="level3hierChild" presStyleCnt="0"/>
      <dgm:spPr/>
    </dgm:pt>
    <dgm:pt modelId="{50B7D43F-6A14-4C0B-A153-621BDF43C5D0}" type="pres">
      <dgm:prSet presAssocID="{02B47531-36F8-4600-9A20-76A47C89B40B}" presName="conn2-1" presStyleLbl="parChTrans1D2" presStyleIdx="2" presStyleCnt="7"/>
      <dgm:spPr/>
    </dgm:pt>
    <dgm:pt modelId="{BE76BFEA-329A-4E70-9792-CA9745B5C5B6}" type="pres">
      <dgm:prSet presAssocID="{02B47531-36F8-4600-9A20-76A47C89B40B}" presName="connTx" presStyleLbl="parChTrans1D2" presStyleIdx="2" presStyleCnt="7"/>
      <dgm:spPr/>
    </dgm:pt>
    <dgm:pt modelId="{AA18F15E-0505-4D63-A687-9C988E172A51}" type="pres">
      <dgm:prSet presAssocID="{EADCDBF6-0445-43D3-9143-569AC0BE3705}" presName="root2" presStyleCnt="0"/>
      <dgm:spPr/>
    </dgm:pt>
    <dgm:pt modelId="{57DACAB7-48D2-4713-9129-5F1F517B4DC0}" type="pres">
      <dgm:prSet presAssocID="{EADCDBF6-0445-43D3-9143-569AC0BE3705}" presName="LevelTwoTextNode" presStyleLbl="node2" presStyleIdx="2" presStyleCnt="7">
        <dgm:presLayoutVars>
          <dgm:chPref val="3"/>
        </dgm:presLayoutVars>
      </dgm:prSet>
      <dgm:spPr/>
    </dgm:pt>
    <dgm:pt modelId="{1085A020-F488-4D19-8E25-2D2DA673BEC7}" type="pres">
      <dgm:prSet presAssocID="{EADCDBF6-0445-43D3-9143-569AC0BE3705}" presName="level3hierChild" presStyleCnt="0"/>
      <dgm:spPr/>
    </dgm:pt>
    <dgm:pt modelId="{E745EF16-6FCE-4CC0-8D01-EE43F5081F0E}" type="pres">
      <dgm:prSet presAssocID="{4A5C6122-0C91-47BD-AAF9-0992DB8DB79D}" presName="conn2-1" presStyleLbl="parChTrans1D2" presStyleIdx="3" presStyleCnt="7"/>
      <dgm:spPr/>
    </dgm:pt>
    <dgm:pt modelId="{96D1E302-B161-4B7E-9692-848B8E43B6DC}" type="pres">
      <dgm:prSet presAssocID="{4A5C6122-0C91-47BD-AAF9-0992DB8DB79D}" presName="connTx" presStyleLbl="parChTrans1D2" presStyleIdx="3" presStyleCnt="7"/>
      <dgm:spPr/>
    </dgm:pt>
    <dgm:pt modelId="{1B946C33-194A-4BFE-B2B2-0654DE8890D2}" type="pres">
      <dgm:prSet presAssocID="{F64C432F-5EB4-4CE8-9790-0825D89026F1}" presName="root2" presStyleCnt="0"/>
      <dgm:spPr/>
    </dgm:pt>
    <dgm:pt modelId="{4A8B11B3-FE9B-451A-A4D9-46B60CE0DC4F}" type="pres">
      <dgm:prSet presAssocID="{F64C432F-5EB4-4CE8-9790-0825D89026F1}" presName="LevelTwoTextNode" presStyleLbl="node2" presStyleIdx="3" presStyleCnt="7">
        <dgm:presLayoutVars>
          <dgm:chPref val="3"/>
        </dgm:presLayoutVars>
      </dgm:prSet>
      <dgm:spPr/>
    </dgm:pt>
    <dgm:pt modelId="{9653B56B-C5D9-4600-9DB2-B6A81DAAD12E}" type="pres">
      <dgm:prSet presAssocID="{F64C432F-5EB4-4CE8-9790-0825D89026F1}" presName="level3hierChild" presStyleCnt="0"/>
      <dgm:spPr/>
    </dgm:pt>
    <dgm:pt modelId="{5F59E4B4-C2BB-44C2-9633-19D90F6DDD64}" type="pres">
      <dgm:prSet presAssocID="{45A5732C-3B83-486E-B169-E48851D21019}" presName="conn2-1" presStyleLbl="parChTrans1D2" presStyleIdx="4" presStyleCnt="7"/>
      <dgm:spPr/>
    </dgm:pt>
    <dgm:pt modelId="{841ABA55-D52C-4E17-8FD1-3B761F375018}" type="pres">
      <dgm:prSet presAssocID="{45A5732C-3B83-486E-B169-E48851D21019}" presName="connTx" presStyleLbl="parChTrans1D2" presStyleIdx="4" presStyleCnt="7"/>
      <dgm:spPr/>
    </dgm:pt>
    <dgm:pt modelId="{7A48BEC0-3076-49C0-8141-AB733A82F4F0}" type="pres">
      <dgm:prSet presAssocID="{C8AB3B81-F06F-4235-93AF-411342A35679}" presName="root2" presStyleCnt="0"/>
      <dgm:spPr/>
    </dgm:pt>
    <dgm:pt modelId="{E079D7CB-F4C7-410B-AAD5-659B0BF7225B}" type="pres">
      <dgm:prSet presAssocID="{C8AB3B81-F06F-4235-93AF-411342A35679}" presName="LevelTwoTextNode" presStyleLbl="node2" presStyleIdx="4" presStyleCnt="7">
        <dgm:presLayoutVars>
          <dgm:chPref val="3"/>
        </dgm:presLayoutVars>
      </dgm:prSet>
      <dgm:spPr/>
    </dgm:pt>
    <dgm:pt modelId="{00B45A9B-355C-4C39-82C2-168FEA89B18C}" type="pres">
      <dgm:prSet presAssocID="{C8AB3B81-F06F-4235-93AF-411342A35679}" presName="level3hierChild" presStyleCnt="0"/>
      <dgm:spPr/>
    </dgm:pt>
    <dgm:pt modelId="{7A63D0A8-EB41-4FBB-8EB3-C4DEF35EC5D6}" type="pres">
      <dgm:prSet presAssocID="{F3004E7B-5969-4C98-8519-71A70D79A1E1}" presName="conn2-1" presStyleLbl="parChTrans1D2" presStyleIdx="5" presStyleCnt="7"/>
      <dgm:spPr/>
    </dgm:pt>
    <dgm:pt modelId="{0F52ACB9-4B49-4E65-9A16-CCCD8D645D15}" type="pres">
      <dgm:prSet presAssocID="{F3004E7B-5969-4C98-8519-71A70D79A1E1}" presName="connTx" presStyleLbl="parChTrans1D2" presStyleIdx="5" presStyleCnt="7"/>
      <dgm:spPr/>
    </dgm:pt>
    <dgm:pt modelId="{17852CA5-D72F-4913-A53D-2801094C3789}" type="pres">
      <dgm:prSet presAssocID="{C93F78B4-E1ED-4D76-A0CE-989BB320CAF4}" presName="root2" presStyleCnt="0"/>
      <dgm:spPr/>
    </dgm:pt>
    <dgm:pt modelId="{D45377D8-7770-447F-BF6A-A1D36128EA3C}" type="pres">
      <dgm:prSet presAssocID="{C93F78B4-E1ED-4D76-A0CE-989BB320CAF4}" presName="LevelTwoTextNode" presStyleLbl="node2" presStyleIdx="5" presStyleCnt="7">
        <dgm:presLayoutVars>
          <dgm:chPref val="3"/>
        </dgm:presLayoutVars>
      </dgm:prSet>
      <dgm:spPr/>
    </dgm:pt>
    <dgm:pt modelId="{6100EBBF-FC04-4E6E-AC0E-B939324AB4FB}" type="pres">
      <dgm:prSet presAssocID="{C93F78B4-E1ED-4D76-A0CE-989BB320CAF4}" presName="level3hierChild" presStyleCnt="0"/>
      <dgm:spPr/>
    </dgm:pt>
    <dgm:pt modelId="{5907F9A2-0C4E-431F-869E-0DA9FCEBCE29}" type="pres">
      <dgm:prSet presAssocID="{E2E177FF-0F5E-4CE8-A9BB-D96226F915B1}" presName="conn2-1" presStyleLbl="parChTrans1D2" presStyleIdx="6" presStyleCnt="7"/>
      <dgm:spPr/>
    </dgm:pt>
    <dgm:pt modelId="{7644FEFA-EF1E-419E-A9EC-7911642279E6}" type="pres">
      <dgm:prSet presAssocID="{E2E177FF-0F5E-4CE8-A9BB-D96226F915B1}" presName="connTx" presStyleLbl="parChTrans1D2" presStyleIdx="6" presStyleCnt="7"/>
      <dgm:spPr/>
    </dgm:pt>
    <dgm:pt modelId="{88B4FC2A-4F21-4856-ACE7-323FA7230553}" type="pres">
      <dgm:prSet presAssocID="{D189296B-984E-4D15-83EF-80963CA97F47}" presName="root2" presStyleCnt="0"/>
      <dgm:spPr/>
    </dgm:pt>
    <dgm:pt modelId="{933A0BBF-B9C6-4FD7-A558-A1E613B2AADD}" type="pres">
      <dgm:prSet presAssocID="{D189296B-984E-4D15-83EF-80963CA97F47}" presName="LevelTwoTextNode" presStyleLbl="node2" presStyleIdx="6" presStyleCnt="7">
        <dgm:presLayoutVars>
          <dgm:chPref val="3"/>
        </dgm:presLayoutVars>
      </dgm:prSet>
      <dgm:spPr/>
    </dgm:pt>
    <dgm:pt modelId="{D178BC55-6CA5-4F09-9FFC-224B58570F49}" type="pres">
      <dgm:prSet presAssocID="{D189296B-984E-4D15-83EF-80963CA97F47}" presName="level3hierChild" presStyleCnt="0"/>
      <dgm:spPr/>
    </dgm:pt>
  </dgm:ptLst>
  <dgm:cxnLst>
    <dgm:cxn modelId="{3EBF4B02-16DB-4AE5-975D-4ECB53D5B54B}" srcId="{4FAD8ECC-4DC0-494E-9242-E5AE7CA2E422}" destId="{C93F78B4-E1ED-4D76-A0CE-989BB320CAF4}" srcOrd="5" destOrd="0" parTransId="{F3004E7B-5969-4C98-8519-71A70D79A1E1}" sibTransId="{1F467E7C-5FC8-4F18-BB18-3638A9F38BC8}"/>
    <dgm:cxn modelId="{F4E8890C-986D-4A98-959A-02661BB80C45}" type="presOf" srcId="{89034C1A-07D2-4759-BEDC-D4B41C1FA0A2}" destId="{E70BA519-A217-440F-8364-40CA2924634C}" srcOrd="0" destOrd="0" presId="urn:microsoft.com/office/officeart/2008/layout/HorizontalMultiLevelHierarchy"/>
    <dgm:cxn modelId="{54EECF0C-0563-42FE-9E6B-D58751E9638D}" type="presOf" srcId="{4FAD8ECC-4DC0-494E-9242-E5AE7CA2E422}" destId="{BB7813A5-B7CD-4FFB-959C-969E77ECA3CB}" srcOrd="0" destOrd="0" presId="urn:microsoft.com/office/officeart/2008/layout/HorizontalMultiLevelHierarchy"/>
    <dgm:cxn modelId="{BB510212-2B4D-4E66-B843-4F0348136465}" srcId="{4FAD8ECC-4DC0-494E-9242-E5AE7CA2E422}" destId="{89034C1A-07D2-4759-BEDC-D4B41C1FA0A2}" srcOrd="0" destOrd="0" parTransId="{C8830CA6-FF1F-481F-82CA-1A10269EE7B9}" sibTransId="{5C031FAA-DE3D-48D3-B2BF-8170A53F3A21}"/>
    <dgm:cxn modelId="{D1592815-B918-4BF3-BCC7-1BB177C9C2C2}" type="presOf" srcId="{3B922CED-856A-4C6B-872E-BD2940202F5B}" destId="{52E72FFD-B07E-409C-9789-FD2FF272C2FD}" srcOrd="0" destOrd="0" presId="urn:microsoft.com/office/officeart/2008/layout/HorizontalMultiLevelHierarchy"/>
    <dgm:cxn modelId="{E8FDA818-BBBF-4878-8791-75D8AD738261}" type="presOf" srcId="{4A5C6122-0C91-47BD-AAF9-0992DB8DB79D}" destId="{96D1E302-B161-4B7E-9692-848B8E43B6DC}" srcOrd="1" destOrd="0" presId="urn:microsoft.com/office/officeart/2008/layout/HorizontalMultiLevelHierarchy"/>
    <dgm:cxn modelId="{565B5E1A-EFF2-494E-808D-8C3B3D6328C5}" type="presOf" srcId="{C8830CA6-FF1F-481F-82CA-1A10269EE7B9}" destId="{6EA74CF5-ACE4-4223-BA13-27753254B3A3}" srcOrd="0" destOrd="0" presId="urn:microsoft.com/office/officeart/2008/layout/HorizontalMultiLevelHierarchy"/>
    <dgm:cxn modelId="{87AF6F20-747A-46A2-BCFB-F20402EFF749}" type="presOf" srcId="{72E56EA2-6B34-4AE9-AA91-7FCE2A6CC4BC}" destId="{A0965D18-7338-4AA5-90C0-53FF88DA5E1B}" srcOrd="1" destOrd="0" presId="urn:microsoft.com/office/officeart/2008/layout/HorizontalMultiLevelHierarchy"/>
    <dgm:cxn modelId="{96067628-1453-49ED-89F4-B33DE1716FEF}" type="presOf" srcId="{45A5732C-3B83-486E-B169-E48851D21019}" destId="{5F59E4B4-C2BB-44C2-9633-19D90F6DDD64}" srcOrd="0" destOrd="0" presId="urn:microsoft.com/office/officeart/2008/layout/HorizontalMultiLevelHierarchy"/>
    <dgm:cxn modelId="{EA11FC5D-9C58-48F2-834B-7D1F97A86324}" srcId="{4FAD8ECC-4DC0-494E-9242-E5AE7CA2E422}" destId="{EADCDBF6-0445-43D3-9143-569AC0BE3705}" srcOrd="2" destOrd="0" parTransId="{02B47531-36F8-4600-9A20-76A47C89B40B}" sibTransId="{69046AE6-F573-4F71-BE0A-E07F4CD6A253}"/>
    <dgm:cxn modelId="{7D71CB41-F9CF-40E9-851C-0804ED7ED911}" type="presOf" srcId="{F3004E7B-5969-4C98-8519-71A70D79A1E1}" destId="{0F52ACB9-4B49-4E65-9A16-CCCD8D645D15}" srcOrd="1" destOrd="0" presId="urn:microsoft.com/office/officeart/2008/layout/HorizontalMultiLevelHierarchy"/>
    <dgm:cxn modelId="{E9C7CA63-DEFA-4781-93EB-B881CCF9A8DA}" srcId="{4FAD8ECC-4DC0-494E-9242-E5AE7CA2E422}" destId="{D189296B-984E-4D15-83EF-80963CA97F47}" srcOrd="6" destOrd="0" parTransId="{E2E177FF-0F5E-4CE8-A9BB-D96226F915B1}" sibTransId="{D6972A9C-7911-4412-8D7B-F34E0C090967}"/>
    <dgm:cxn modelId="{C3CB2966-8949-4D2B-9341-E8C61D939AE2}" type="presOf" srcId="{E2E177FF-0F5E-4CE8-A9BB-D96226F915B1}" destId="{5907F9A2-0C4E-431F-869E-0DA9FCEBCE29}" srcOrd="0" destOrd="0" presId="urn:microsoft.com/office/officeart/2008/layout/HorizontalMultiLevelHierarchy"/>
    <dgm:cxn modelId="{AFBE2548-9AAA-420D-BB63-2F3FDE285D9C}" type="presOf" srcId="{02B47531-36F8-4600-9A20-76A47C89B40B}" destId="{BE76BFEA-329A-4E70-9792-CA9745B5C5B6}" srcOrd="1" destOrd="0" presId="urn:microsoft.com/office/officeart/2008/layout/HorizontalMultiLevelHierarchy"/>
    <dgm:cxn modelId="{EE143E69-EA83-42C6-BA23-313F613BA703}" srcId="{4FAD8ECC-4DC0-494E-9242-E5AE7CA2E422}" destId="{F64C432F-5EB4-4CE8-9790-0825D89026F1}" srcOrd="3" destOrd="0" parTransId="{4A5C6122-0C91-47BD-AAF9-0992DB8DB79D}" sibTransId="{7F234777-07F3-42EE-89A4-B4262936C9E2}"/>
    <dgm:cxn modelId="{807E156C-B67C-406F-B8FE-CC63A5408DA7}" type="presOf" srcId="{D189296B-984E-4D15-83EF-80963CA97F47}" destId="{933A0BBF-B9C6-4FD7-A558-A1E613B2AADD}" srcOrd="0" destOrd="0" presId="urn:microsoft.com/office/officeart/2008/layout/HorizontalMultiLevelHierarchy"/>
    <dgm:cxn modelId="{60FD276C-F433-43D6-BD8D-15870155AF2C}" type="presOf" srcId="{45A5732C-3B83-486E-B169-E48851D21019}" destId="{841ABA55-D52C-4E17-8FD1-3B761F375018}" srcOrd="1" destOrd="0" presId="urn:microsoft.com/office/officeart/2008/layout/HorizontalMultiLevelHierarchy"/>
    <dgm:cxn modelId="{30B5076D-C04A-4258-8E9A-258DF4284383}" srcId="{4FAD8ECC-4DC0-494E-9242-E5AE7CA2E422}" destId="{C8AB3B81-F06F-4235-93AF-411342A35679}" srcOrd="4" destOrd="0" parTransId="{45A5732C-3B83-486E-B169-E48851D21019}" sibTransId="{31EBD134-4767-4A99-AC09-AEEDE994E0FD}"/>
    <dgm:cxn modelId="{6584D16F-1A8D-422A-9281-0730FF0D6EE1}" srcId="{210F0410-4AD5-4B94-98A9-700ADFC48DB6}" destId="{4FAD8ECC-4DC0-494E-9242-E5AE7CA2E422}" srcOrd="0" destOrd="0" parTransId="{C5B3EA4D-B226-47C6-87EE-37D5C6722248}" sibTransId="{A591771E-D967-4589-969C-99D64EADF886}"/>
    <dgm:cxn modelId="{BAEBBD72-DBFA-4D87-BE8D-45A0BFF0FEAC}" type="presOf" srcId="{F64C432F-5EB4-4CE8-9790-0825D89026F1}" destId="{4A8B11B3-FE9B-451A-A4D9-46B60CE0DC4F}" srcOrd="0" destOrd="0" presId="urn:microsoft.com/office/officeart/2008/layout/HorizontalMultiLevelHierarchy"/>
    <dgm:cxn modelId="{974ECD74-8211-4356-B783-E6DE175A271E}" type="presOf" srcId="{72E56EA2-6B34-4AE9-AA91-7FCE2A6CC4BC}" destId="{5F0C9E49-4017-4978-9868-1590BF1784F3}" srcOrd="0" destOrd="0" presId="urn:microsoft.com/office/officeart/2008/layout/HorizontalMultiLevelHierarchy"/>
    <dgm:cxn modelId="{9EC3709C-BF70-4C03-9C33-669BFB1AAB07}" type="presOf" srcId="{F3004E7B-5969-4C98-8519-71A70D79A1E1}" destId="{7A63D0A8-EB41-4FBB-8EB3-C4DEF35EC5D6}" srcOrd="0" destOrd="0" presId="urn:microsoft.com/office/officeart/2008/layout/HorizontalMultiLevelHierarchy"/>
    <dgm:cxn modelId="{F82F1BA6-8559-46A5-87ED-8E2A282B6E24}" type="presOf" srcId="{210F0410-4AD5-4B94-98A9-700ADFC48DB6}" destId="{858B0434-0A5D-49FB-9B2F-51B512336D50}" srcOrd="0" destOrd="0" presId="urn:microsoft.com/office/officeart/2008/layout/HorizontalMultiLevelHierarchy"/>
    <dgm:cxn modelId="{BB2940AB-8F87-495E-8734-1B3B826EF6E5}" type="presOf" srcId="{E2E177FF-0F5E-4CE8-A9BB-D96226F915B1}" destId="{7644FEFA-EF1E-419E-A9EC-7911642279E6}" srcOrd="1" destOrd="0" presId="urn:microsoft.com/office/officeart/2008/layout/HorizontalMultiLevelHierarchy"/>
    <dgm:cxn modelId="{3BF92DB7-BB6F-483C-A708-F223E1037115}" type="presOf" srcId="{C93F78B4-E1ED-4D76-A0CE-989BB320CAF4}" destId="{D45377D8-7770-447F-BF6A-A1D36128EA3C}" srcOrd="0" destOrd="0" presId="urn:microsoft.com/office/officeart/2008/layout/HorizontalMultiLevelHierarchy"/>
    <dgm:cxn modelId="{5D52DABB-7AC2-4666-96AE-2B4D04C8E21A}" srcId="{4FAD8ECC-4DC0-494E-9242-E5AE7CA2E422}" destId="{3B922CED-856A-4C6B-872E-BD2940202F5B}" srcOrd="1" destOrd="0" parTransId="{72E56EA2-6B34-4AE9-AA91-7FCE2A6CC4BC}" sibTransId="{575A8AE3-8DAF-4849-AA9F-B95E6FD6E7B0}"/>
    <dgm:cxn modelId="{E0A0DCBB-A2D5-4ED4-9C3A-77F56E41B42E}" type="presOf" srcId="{02B47531-36F8-4600-9A20-76A47C89B40B}" destId="{50B7D43F-6A14-4C0B-A153-621BDF43C5D0}" srcOrd="0" destOrd="0" presId="urn:microsoft.com/office/officeart/2008/layout/HorizontalMultiLevelHierarchy"/>
    <dgm:cxn modelId="{94E461C1-D8E1-4AD5-B483-DF97D3D770F3}" type="presOf" srcId="{4A5C6122-0C91-47BD-AAF9-0992DB8DB79D}" destId="{E745EF16-6FCE-4CC0-8D01-EE43F5081F0E}" srcOrd="0" destOrd="0" presId="urn:microsoft.com/office/officeart/2008/layout/HorizontalMultiLevelHierarchy"/>
    <dgm:cxn modelId="{3CACA2C4-70A8-4D14-9C1D-D254E64B55CB}" type="presOf" srcId="{C8AB3B81-F06F-4235-93AF-411342A35679}" destId="{E079D7CB-F4C7-410B-AAD5-659B0BF7225B}" srcOrd="0" destOrd="0" presId="urn:microsoft.com/office/officeart/2008/layout/HorizontalMultiLevelHierarchy"/>
    <dgm:cxn modelId="{41262EDF-D3F8-430A-9E96-C422BD2D6BC0}" type="presOf" srcId="{C8830CA6-FF1F-481F-82CA-1A10269EE7B9}" destId="{2012B731-462F-4930-9E80-5F413ADF0942}" srcOrd="1" destOrd="0" presId="urn:microsoft.com/office/officeart/2008/layout/HorizontalMultiLevelHierarchy"/>
    <dgm:cxn modelId="{3ED537E1-3ADB-42CF-A816-46C71061E2B9}" type="presOf" srcId="{EADCDBF6-0445-43D3-9143-569AC0BE3705}" destId="{57DACAB7-48D2-4713-9129-5F1F517B4DC0}" srcOrd="0" destOrd="0" presId="urn:microsoft.com/office/officeart/2008/layout/HorizontalMultiLevelHierarchy"/>
    <dgm:cxn modelId="{7126FBBD-797F-44D7-B023-4441FF15E5CB}" type="presParOf" srcId="{858B0434-0A5D-49FB-9B2F-51B512336D50}" destId="{CAE23CBE-499D-478D-95DF-0C47838E74C2}" srcOrd="0" destOrd="0" presId="urn:microsoft.com/office/officeart/2008/layout/HorizontalMultiLevelHierarchy"/>
    <dgm:cxn modelId="{2D05615E-6029-41AF-8AA3-F0D44B2C9974}" type="presParOf" srcId="{CAE23CBE-499D-478D-95DF-0C47838E74C2}" destId="{BB7813A5-B7CD-4FFB-959C-969E77ECA3CB}" srcOrd="0" destOrd="0" presId="urn:microsoft.com/office/officeart/2008/layout/HorizontalMultiLevelHierarchy"/>
    <dgm:cxn modelId="{951C5A21-8D6D-4D60-B512-E822634EE880}" type="presParOf" srcId="{CAE23CBE-499D-478D-95DF-0C47838E74C2}" destId="{902B0C6E-BBE0-4DE8-8F1F-485EA1F918F7}" srcOrd="1" destOrd="0" presId="urn:microsoft.com/office/officeart/2008/layout/HorizontalMultiLevelHierarchy"/>
    <dgm:cxn modelId="{F8BC7EA3-A49D-4D22-A258-29DBA393F8D9}" type="presParOf" srcId="{902B0C6E-BBE0-4DE8-8F1F-485EA1F918F7}" destId="{6EA74CF5-ACE4-4223-BA13-27753254B3A3}" srcOrd="0" destOrd="0" presId="urn:microsoft.com/office/officeart/2008/layout/HorizontalMultiLevelHierarchy"/>
    <dgm:cxn modelId="{96576DDA-47BA-426D-8C40-00FBE147AC01}" type="presParOf" srcId="{6EA74CF5-ACE4-4223-BA13-27753254B3A3}" destId="{2012B731-462F-4930-9E80-5F413ADF0942}" srcOrd="0" destOrd="0" presId="urn:microsoft.com/office/officeart/2008/layout/HorizontalMultiLevelHierarchy"/>
    <dgm:cxn modelId="{C719B929-5592-48AF-AC38-815B28566592}" type="presParOf" srcId="{902B0C6E-BBE0-4DE8-8F1F-485EA1F918F7}" destId="{D4997807-CA65-4D8E-8567-F87A0862F6F0}" srcOrd="1" destOrd="0" presId="urn:microsoft.com/office/officeart/2008/layout/HorizontalMultiLevelHierarchy"/>
    <dgm:cxn modelId="{50517DA7-7588-453C-9631-F2E010D737D6}" type="presParOf" srcId="{D4997807-CA65-4D8E-8567-F87A0862F6F0}" destId="{E70BA519-A217-440F-8364-40CA2924634C}" srcOrd="0" destOrd="0" presId="urn:microsoft.com/office/officeart/2008/layout/HorizontalMultiLevelHierarchy"/>
    <dgm:cxn modelId="{637F10D2-A43E-4F3C-9630-9AF293FBB4A9}" type="presParOf" srcId="{D4997807-CA65-4D8E-8567-F87A0862F6F0}" destId="{5B1D6D90-3B1F-4793-BAAC-5E09A2302B0A}" srcOrd="1" destOrd="0" presId="urn:microsoft.com/office/officeart/2008/layout/HorizontalMultiLevelHierarchy"/>
    <dgm:cxn modelId="{5D209ECF-F544-4600-9491-87307251B125}" type="presParOf" srcId="{902B0C6E-BBE0-4DE8-8F1F-485EA1F918F7}" destId="{5F0C9E49-4017-4978-9868-1590BF1784F3}" srcOrd="2" destOrd="0" presId="urn:microsoft.com/office/officeart/2008/layout/HorizontalMultiLevelHierarchy"/>
    <dgm:cxn modelId="{20E306DB-24A0-403F-B5EB-9EB23556516B}" type="presParOf" srcId="{5F0C9E49-4017-4978-9868-1590BF1784F3}" destId="{A0965D18-7338-4AA5-90C0-53FF88DA5E1B}" srcOrd="0" destOrd="0" presId="urn:microsoft.com/office/officeart/2008/layout/HorizontalMultiLevelHierarchy"/>
    <dgm:cxn modelId="{878ECDCD-4D15-4B76-BDAF-19259B220086}" type="presParOf" srcId="{902B0C6E-BBE0-4DE8-8F1F-485EA1F918F7}" destId="{7C260EF2-936A-4A51-8DFB-90F5F783EB73}" srcOrd="3" destOrd="0" presId="urn:microsoft.com/office/officeart/2008/layout/HorizontalMultiLevelHierarchy"/>
    <dgm:cxn modelId="{11169A5C-47A4-4282-8C36-33A473B1BF18}" type="presParOf" srcId="{7C260EF2-936A-4A51-8DFB-90F5F783EB73}" destId="{52E72FFD-B07E-409C-9789-FD2FF272C2FD}" srcOrd="0" destOrd="0" presId="urn:microsoft.com/office/officeart/2008/layout/HorizontalMultiLevelHierarchy"/>
    <dgm:cxn modelId="{8B09C556-9909-47B9-8C25-E73EF589F384}" type="presParOf" srcId="{7C260EF2-936A-4A51-8DFB-90F5F783EB73}" destId="{CBB0B521-DEB8-4C25-B231-04766E06DFC3}" srcOrd="1" destOrd="0" presId="urn:microsoft.com/office/officeart/2008/layout/HorizontalMultiLevelHierarchy"/>
    <dgm:cxn modelId="{A2EEBB09-C4DC-4F12-96B9-4D52928A1CCD}" type="presParOf" srcId="{902B0C6E-BBE0-4DE8-8F1F-485EA1F918F7}" destId="{50B7D43F-6A14-4C0B-A153-621BDF43C5D0}" srcOrd="4" destOrd="0" presId="urn:microsoft.com/office/officeart/2008/layout/HorizontalMultiLevelHierarchy"/>
    <dgm:cxn modelId="{43CACCF3-F8A5-4260-B73F-6C88170BDCE2}" type="presParOf" srcId="{50B7D43F-6A14-4C0B-A153-621BDF43C5D0}" destId="{BE76BFEA-329A-4E70-9792-CA9745B5C5B6}" srcOrd="0" destOrd="0" presId="urn:microsoft.com/office/officeart/2008/layout/HorizontalMultiLevelHierarchy"/>
    <dgm:cxn modelId="{0DD021D7-6E56-4F6A-A5DB-2BBC696CBE73}" type="presParOf" srcId="{902B0C6E-BBE0-4DE8-8F1F-485EA1F918F7}" destId="{AA18F15E-0505-4D63-A687-9C988E172A51}" srcOrd="5" destOrd="0" presId="urn:microsoft.com/office/officeart/2008/layout/HorizontalMultiLevelHierarchy"/>
    <dgm:cxn modelId="{B1379E9B-7B0F-4C9D-9BED-B3EBE69DD441}" type="presParOf" srcId="{AA18F15E-0505-4D63-A687-9C988E172A51}" destId="{57DACAB7-48D2-4713-9129-5F1F517B4DC0}" srcOrd="0" destOrd="0" presId="urn:microsoft.com/office/officeart/2008/layout/HorizontalMultiLevelHierarchy"/>
    <dgm:cxn modelId="{DE4CD08A-A59C-4803-9FDA-3634702592FB}" type="presParOf" srcId="{AA18F15E-0505-4D63-A687-9C988E172A51}" destId="{1085A020-F488-4D19-8E25-2D2DA673BEC7}" srcOrd="1" destOrd="0" presId="urn:microsoft.com/office/officeart/2008/layout/HorizontalMultiLevelHierarchy"/>
    <dgm:cxn modelId="{E2124AB5-3375-443E-B542-E273EB38E82F}" type="presParOf" srcId="{902B0C6E-BBE0-4DE8-8F1F-485EA1F918F7}" destId="{E745EF16-6FCE-4CC0-8D01-EE43F5081F0E}" srcOrd="6" destOrd="0" presId="urn:microsoft.com/office/officeart/2008/layout/HorizontalMultiLevelHierarchy"/>
    <dgm:cxn modelId="{24A6B5B6-4935-4413-8D51-935C5283A553}" type="presParOf" srcId="{E745EF16-6FCE-4CC0-8D01-EE43F5081F0E}" destId="{96D1E302-B161-4B7E-9692-848B8E43B6DC}" srcOrd="0" destOrd="0" presId="urn:microsoft.com/office/officeart/2008/layout/HorizontalMultiLevelHierarchy"/>
    <dgm:cxn modelId="{08173135-48BA-4084-BCE5-E9E77FC15590}" type="presParOf" srcId="{902B0C6E-BBE0-4DE8-8F1F-485EA1F918F7}" destId="{1B946C33-194A-4BFE-B2B2-0654DE8890D2}" srcOrd="7" destOrd="0" presId="urn:microsoft.com/office/officeart/2008/layout/HorizontalMultiLevelHierarchy"/>
    <dgm:cxn modelId="{52473524-4055-40AC-97AE-A0D7F992C700}" type="presParOf" srcId="{1B946C33-194A-4BFE-B2B2-0654DE8890D2}" destId="{4A8B11B3-FE9B-451A-A4D9-46B60CE0DC4F}" srcOrd="0" destOrd="0" presId="urn:microsoft.com/office/officeart/2008/layout/HorizontalMultiLevelHierarchy"/>
    <dgm:cxn modelId="{0FFC347C-B37B-4F16-B3B3-BB03EF41B68A}" type="presParOf" srcId="{1B946C33-194A-4BFE-B2B2-0654DE8890D2}" destId="{9653B56B-C5D9-4600-9DB2-B6A81DAAD12E}" srcOrd="1" destOrd="0" presId="urn:microsoft.com/office/officeart/2008/layout/HorizontalMultiLevelHierarchy"/>
    <dgm:cxn modelId="{D55F14AB-37E6-4F39-88D7-6C42DBC1B199}" type="presParOf" srcId="{902B0C6E-BBE0-4DE8-8F1F-485EA1F918F7}" destId="{5F59E4B4-C2BB-44C2-9633-19D90F6DDD64}" srcOrd="8" destOrd="0" presId="urn:microsoft.com/office/officeart/2008/layout/HorizontalMultiLevelHierarchy"/>
    <dgm:cxn modelId="{051A5B36-7138-4D87-91F8-5CCBFAF203DD}" type="presParOf" srcId="{5F59E4B4-C2BB-44C2-9633-19D90F6DDD64}" destId="{841ABA55-D52C-4E17-8FD1-3B761F375018}" srcOrd="0" destOrd="0" presId="urn:microsoft.com/office/officeart/2008/layout/HorizontalMultiLevelHierarchy"/>
    <dgm:cxn modelId="{B3913DAD-2AF7-4A2F-8DF7-CC245DABF531}" type="presParOf" srcId="{902B0C6E-BBE0-4DE8-8F1F-485EA1F918F7}" destId="{7A48BEC0-3076-49C0-8141-AB733A82F4F0}" srcOrd="9" destOrd="0" presId="urn:microsoft.com/office/officeart/2008/layout/HorizontalMultiLevelHierarchy"/>
    <dgm:cxn modelId="{8518E40D-FE7C-44AE-84F3-D18B91E54170}" type="presParOf" srcId="{7A48BEC0-3076-49C0-8141-AB733A82F4F0}" destId="{E079D7CB-F4C7-410B-AAD5-659B0BF7225B}" srcOrd="0" destOrd="0" presId="urn:microsoft.com/office/officeart/2008/layout/HorizontalMultiLevelHierarchy"/>
    <dgm:cxn modelId="{76CB9166-7873-4660-A53B-7A794914F878}" type="presParOf" srcId="{7A48BEC0-3076-49C0-8141-AB733A82F4F0}" destId="{00B45A9B-355C-4C39-82C2-168FEA89B18C}" srcOrd="1" destOrd="0" presId="urn:microsoft.com/office/officeart/2008/layout/HorizontalMultiLevelHierarchy"/>
    <dgm:cxn modelId="{CBAA0E80-E691-4AA8-93A2-73A52570B1FE}" type="presParOf" srcId="{902B0C6E-BBE0-4DE8-8F1F-485EA1F918F7}" destId="{7A63D0A8-EB41-4FBB-8EB3-C4DEF35EC5D6}" srcOrd="10" destOrd="0" presId="urn:microsoft.com/office/officeart/2008/layout/HorizontalMultiLevelHierarchy"/>
    <dgm:cxn modelId="{E3B4759D-BA97-4239-BDF1-4D9B85E79ECF}" type="presParOf" srcId="{7A63D0A8-EB41-4FBB-8EB3-C4DEF35EC5D6}" destId="{0F52ACB9-4B49-4E65-9A16-CCCD8D645D15}" srcOrd="0" destOrd="0" presId="urn:microsoft.com/office/officeart/2008/layout/HorizontalMultiLevelHierarchy"/>
    <dgm:cxn modelId="{248D000D-456D-4EB5-B003-1992D81A80A2}" type="presParOf" srcId="{902B0C6E-BBE0-4DE8-8F1F-485EA1F918F7}" destId="{17852CA5-D72F-4913-A53D-2801094C3789}" srcOrd="11" destOrd="0" presId="urn:microsoft.com/office/officeart/2008/layout/HorizontalMultiLevelHierarchy"/>
    <dgm:cxn modelId="{1F40BA31-2937-4DF6-8D69-EAFFBA1C528D}" type="presParOf" srcId="{17852CA5-D72F-4913-A53D-2801094C3789}" destId="{D45377D8-7770-447F-BF6A-A1D36128EA3C}" srcOrd="0" destOrd="0" presId="urn:microsoft.com/office/officeart/2008/layout/HorizontalMultiLevelHierarchy"/>
    <dgm:cxn modelId="{97251DFB-954D-48A3-93A8-0DBD3867223D}" type="presParOf" srcId="{17852CA5-D72F-4913-A53D-2801094C3789}" destId="{6100EBBF-FC04-4E6E-AC0E-B939324AB4FB}" srcOrd="1" destOrd="0" presId="urn:microsoft.com/office/officeart/2008/layout/HorizontalMultiLevelHierarchy"/>
    <dgm:cxn modelId="{596C0B8D-8CC1-4919-BAF6-DDAC0278D566}" type="presParOf" srcId="{902B0C6E-BBE0-4DE8-8F1F-485EA1F918F7}" destId="{5907F9A2-0C4E-431F-869E-0DA9FCEBCE29}" srcOrd="12" destOrd="0" presId="urn:microsoft.com/office/officeart/2008/layout/HorizontalMultiLevelHierarchy"/>
    <dgm:cxn modelId="{889EAE56-6F64-4C65-A69E-0481B0350EE3}" type="presParOf" srcId="{5907F9A2-0C4E-431F-869E-0DA9FCEBCE29}" destId="{7644FEFA-EF1E-419E-A9EC-7911642279E6}" srcOrd="0" destOrd="0" presId="urn:microsoft.com/office/officeart/2008/layout/HorizontalMultiLevelHierarchy"/>
    <dgm:cxn modelId="{DA592553-FE98-40AE-9AF0-3C56FD1B4719}" type="presParOf" srcId="{902B0C6E-BBE0-4DE8-8F1F-485EA1F918F7}" destId="{88B4FC2A-4F21-4856-ACE7-323FA7230553}" srcOrd="13" destOrd="0" presId="urn:microsoft.com/office/officeart/2008/layout/HorizontalMultiLevelHierarchy"/>
    <dgm:cxn modelId="{560AD5D0-2628-4D94-B7CA-D1940056A418}" type="presParOf" srcId="{88B4FC2A-4F21-4856-ACE7-323FA7230553}" destId="{933A0BBF-B9C6-4FD7-A558-A1E613B2AADD}" srcOrd="0" destOrd="0" presId="urn:microsoft.com/office/officeart/2008/layout/HorizontalMultiLevelHierarchy"/>
    <dgm:cxn modelId="{FE78E7B6-88D8-41BF-80C0-1F15C19F63DD}" type="presParOf" srcId="{88B4FC2A-4F21-4856-ACE7-323FA7230553}" destId="{D178BC55-6CA5-4F09-9FFC-224B58570F4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7F9A2-0C4E-431F-869E-0DA9FCEBCE29}">
      <dsp:nvSpPr>
        <dsp:cNvPr id="0" name=""/>
        <dsp:cNvSpPr/>
      </dsp:nvSpPr>
      <dsp:spPr>
        <a:xfrm>
          <a:off x="3127431" y="2708628"/>
          <a:ext cx="418047" cy="2389755"/>
        </a:xfrm>
        <a:custGeom>
          <a:avLst/>
          <a:gdLst/>
          <a:ahLst/>
          <a:cxnLst/>
          <a:rect l="0" t="0" r="0" b="0"/>
          <a:pathLst>
            <a:path>
              <a:moveTo>
                <a:pt x="0" y="0"/>
              </a:moveTo>
              <a:lnTo>
                <a:pt x="209023" y="0"/>
              </a:lnTo>
              <a:lnTo>
                <a:pt x="209023" y="2389755"/>
              </a:lnTo>
              <a:lnTo>
                <a:pt x="418047" y="238975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275804" y="3842854"/>
        <a:ext cx="121302" cy="121302"/>
      </dsp:txXfrm>
    </dsp:sp>
    <dsp:sp modelId="{7A63D0A8-EB41-4FBB-8EB3-C4DEF35EC5D6}">
      <dsp:nvSpPr>
        <dsp:cNvPr id="0" name=""/>
        <dsp:cNvSpPr/>
      </dsp:nvSpPr>
      <dsp:spPr>
        <a:xfrm>
          <a:off x="3127431" y="2708628"/>
          <a:ext cx="418047" cy="1593170"/>
        </a:xfrm>
        <a:custGeom>
          <a:avLst/>
          <a:gdLst/>
          <a:ahLst/>
          <a:cxnLst/>
          <a:rect l="0" t="0" r="0" b="0"/>
          <a:pathLst>
            <a:path>
              <a:moveTo>
                <a:pt x="0" y="0"/>
              </a:moveTo>
              <a:lnTo>
                <a:pt x="209023" y="0"/>
              </a:lnTo>
              <a:lnTo>
                <a:pt x="209023" y="1593170"/>
              </a:lnTo>
              <a:lnTo>
                <a:pt x="418047" y="159317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295278" y="3464035"/>
        <a:ext cx="82355" cy="82355"/>
      </dsp:txXfrm>
    </dsp:sp>
    <dsp:sp modelId="{5F59E4B4-C2BB-44C2-9633-19D90F6DDD64}">
      <dsp:nvSpPr>
        <dsp:cNvPr id="0" name=""/>
        <dsp:cNvSpPr/>
      </dsp:nvSpPr>
      <dsp:spPr>
        <a:xfrm>
          <a:off x="3127431" y="2708628"/>
          <a:ext cx="418047" cy="796585"/>
        </a:xfrm>
        <a:custGeom>
          <a:avLst/>
          <a:gdLst/>
          <a:ahLst/>
          <a:cxnLst/>
          <a:rect l="0" t="0" r="0" b="0"/>
          <a:pathLst>
            <a:path>
              <a:moveTo>
                <a:pt x="0" y="0"/>
              </a:moveTo>
              <a:lnTo>
                <a:pt x="209023" y="0"/>
              </a:lnTo>
              <a:lnTo>
                <a:pt x="209023" y="796585"/>
              </a:lnTo>
              <a:lnTo>
                <a:pt x="418047" y="79658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13965" y="3084430"/>
        <a:ext cx="44980" cy="44980"/>
      </dsp:txXfrm>
    </dsp:sp>
    <dsp:sp modelId="{E745EF16-6FCE-4CC0-8D01-EE43F5081F0E}">
      <dsp:nvSpPr>
        <dsp:cNvPr id="0" name=""/>
        <dsp:cNvSpPr/>
      </dsp:nvSpPr>
      <dsp:spPr>
        <a:xfrm>
          <a:off x="3127431" y="2662908"/>
          <a:ext cx="418047" cy="91440"/>
        </a:xfrm>
        <a:custGeom>
          <a:avLst/>
          <a:gdLst/>
          <a:ahLst/>
          <a:cxnLst/>
          <a:rect l="0" t="0" r="0" b="0"/>
          <a:pathLst>
            <a:path>
              <a:moveTo>
                <a:pt x="0" y="45720"/>
              </a:moveTo>
              <a:lnTo>
                <a:pt x="418047" y="4572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26004" y="2698176"/>
        <a:ext cx="20902" cy="20902"/>
      </dsp:txXfrm>
    </dsp:sp>
    <dsp:sp modelId="{50B7D43F-6A14-4C0B-A153-621BDF43C5D0}">
      <dsp:nvSpPr>
        <dsp:cNvPr id="0" name=""/>
        <dsp:cNvSpPr/>
      </dsp:nvSpPr>
      <dsp:spPr>
        <a:xfrm>
          <a:off x="3127431" y="1912042"/>
          <a:ext cx="418047" cy="796585"/>
        </a:xfrm>
        <a:custGeom>
          <a:avLst/>
          <a:gdLst/>
          <a:ahLst/>
          <a:cxnLst/>
          <a:rect l="0" t="0" r="0" b="0"/>
          <a:pathLst>
            <a:path>
              <a:moveTo>
                <a:pt x="0" y="796585"/>
              </a:moveTo>
              <a:lnTo>
                <a:pt x="209023" y="796585"/>
              </a:lnTo>
              <a:lnTo>
                <a:pt x="209023" y="0"/>
              </a:lnTo>
              <a:lnTo>
                <a:pt x="418047"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13965" y="2287844"/>
        <a:ext cx="44980" cy="44980"/>
      </dsp:txXfrm>
    </dsp:sp>
    <dsp:sp modelId="{5F0C9E49-4017-4978-9868-1590BF1784F3}">
      <dsp:nvSpPr>
        <dsp:cNvPr id="0" name=""/>
        <dsp:cNvSpPr/>
      </dsp:nvSpPr>
      <dsp:spPr>
        <a:xfrm>
          <a:off x="3127431" y="1115457"/>
          <a:ext cx="418047" cy="1593170"/>
        </a:xfrm>
        <a:custGeom>
          <a:avLst/>
          <a:gdLst/>
          <a:ahLst/>
          <a:cxnLst/>
          <a:rect l="0" t="0" r="0" b="0"/>
          <a:pathLst>
            <a:path>
              <a:moveTo>
                <a:pt x="0" y="1593170"/>
              </a:moveTo>
              <a:lnTo>
                <a:pt x="209023" y="1593170"/>
              </a:lnTo>
              <a:lnTo>
                <a:pt x="209023" y="0"/>
              </a:lnTo>
              <a:lnTo>
                <a:pt x="418047"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295278" y="1870865"/>
        <a:ext cx="82355" cy="82355"/>
      </dsp:txXfrm>
    </dsp:sp>
    <dsp:sp modelId="{6EA74CF5-ACE4-4223-BA13-27753254B3A3}">
      <dsp:nvSpPr>
        <dsp:cNvPr id="0" name=""/>
        <dsp:cNvSpPr/>
      </dsp:nvSpPr>
      <dsp:spPr>
        <a:xfrm>
          <a:off x="3127431" y="318872"/>
          <a:ext cx="418047" cy="2389755"/>
        </a:xfrm>
        <a:custGeom>
          <a:avLst/>
          <a:gdLst/>
          <a:ahLst/>
          <a:cxnLst/>
          <a:rect l="0" t="0" r="0" b="0"/>
          <a:pathLst>
            <a:path>
              <a:moveTo>
                <a:pt x="0" y="2389755"/>
              </a:moveTo>
              <a:lnTo>
                <a:pt x="209023" y="2389755"/>
              </a:lnTo>
              <a:lnTo>
                <a:pt x="209023" y="0"/>
              </a:lnTo>
              <a:lnTo>
                <a:pt x="418047"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275804" y="1453098"/>
        <a:ext cx="121302" cy="121302"/>
      </dsp:txXfrm>
    </dsp:sp>
    <dsp:sp modelId="{BB7813A5-B7CD-4FFB-959C-969E77ECA3CB}">
      <dsp:nvSpPr>
        <dsp:cNvPr id="0" name=""/>
        <dsp:cNvSpPr/>
      </dsp:nvSpPr>
      <dsp:spPr>
        <a:xfrm rot="16200000">
          <a:off x="100172" y="2389993"/>
          <a:ext cx="5417249" cy="637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US" sz="4200" kern="1200" dirty="0"/>
            <a:t>Accountability System</a:t>
          </a:r>
        </a:p>
      </dsp:txBody>
      <dsp:txXfrm>
        <a:off x="100172" y="2389993"/>
        <a:ext cx="5417249" cy="637268"/>
      </dsp:txXfrm>
    </dsp:sp>
    <dsp:sp modelId="{E70BA519-A217-440F-8364-40CA2924634C}">
      <dsp:nvSpPr>
        <dsp:cNvPr id="0" name=""/>
        <dsp:cNvSpPr/>
      </dsp:nvSpPr>
      <dsp:spPr>
        <a:xfrm>
          <a:off x="3545479" y="238"/>
          <a:ext cx="2090239" cy="637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Helmet Color</a:t>
          </a:r>
        </a:p>
      </dsp:txBody>
      <dsp:txXfrm>
        <a:off x="3545479" y="238"/>
        <a:ext cx="2090239" cy="637268"/>
      </dsp:txXfrm>
    </dsp:sp>
    <dsp:sp modelId="{52E72FFD-B07E-409C-9789-FD2FF272C2FD}">
      <dsp:nvSpPr>
        <dsp:cNvPr id="0" name=""/>
        <dsp:cNvSpPr/>
      </dsp:nvSpPr>
      <dsp:spPr>
        <a:xfrm>
          <a:off x="3545479" y="796823"/>
          <a:ext cx="2090239" cy="637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Helmet Shield</a:t>
          </a:r>
        </a:p>
      </dsp:txBody>
      <dsp:txXfrm>
        <a:off x="3545479" y="796823"/>
        <a:ext cx="2090239" cy="637268"/>
      </dsp:txXfrm>
    </dsp:sp>
    <dsp:sp modelId="{57DACAB7-48D2-4713-9129-5F1F517B4DC0}">
      <dsp:nvSpPr>
        <dsp:cNvPr id="0" name=""/>
        <dsp:cNvSpPr/>
      </dsp:nvSpPr>
      <dsp:spPr>
        <a:xfrm>
          <a:off x="3545479" y="1593408"/>
          <a:ext cx="2090239" cy="637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Accountability ID Card</a:t>
          </a:r>
        </a:p>
      </dsp:txBody>
      <dsp:txXfrm>
        <a:off x="3545479" y="1593408"/>
        <a:ext cx="2090239" cy="637268"/>
      </dsp:txXfrm>
    </dsp:sp>
    <dsp:sp modelId="{4A8B11B3-FE9B-451A-A4D9-46B60CE0DC4F}">
      <dsp:nvSpPr>
        <dsp:cNvPr id="0" name=""/>
        <dsp:cNvSpPr/>
      </dsp:nvSpPr>
      <dsp:spPr>
        <a:xfrm>
          <a:off x="3545479" y="2389993"/>
          <a:ext cx="2090239" cy="637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Unit Shield Insert</a:t>
          </a:r>
        </a:p>
      </dsp:txBody>
      <dsp:txXfrm>
        <a:off x="3545479" y="2389993"/>
        <a:ext cx="2090239" cy="637268"/>
      </dsp:txXfrm>
    </dsp:sp>
    <dsp:sp modelId="{E079D7CB-F4C7-410B-AAD5-659B0BF7225B}">
      <dsp:nvSpPr>
        <dsp:cNvPr id="0" name=""/>
        <dsp:cNvSpPr/>
      </dsp:nvSpPr>
      <dsp:spPr>
        <a:xfrm>
          <a:off x="3545479" y="3186579"/>
          <a:ext cx="2090239" cy="637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Accountability Board</a:t>
          </a:r>
        </a:p>
      </dsp:txBody>
      <dsp:txXfrm>
        <a:off x="3545479" y="3186579"/>
        <a:ext cx="2090239" cy="637268"/>
      </dsp:txXfrm>
    </dsp:sp>
    <dsp:sp modelId="{D45377D8-7770-447F-BF6A-A1D36128EA3C}">
      <dsp:nvSpPr>
        <dsp:cNvPr id="0" name=""/>
        <dsp:cNvSpPr/>
      </dsp:nvSpPr>
      <dsp:spPr>
        <a:xfrm>
          <a:off x="3545479" y="3983164"/>
          <a:ext cx="2090239" cy="637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SCBA Identifier</a:t>
          </a:r>
        </a:p>
      </dsp:txBody>
      <dsp:txXfrm>
        <a:off x="3545479" y="3983164"/>
        <a:ext cx="2090239" cy="637268"/>
      </dsp:txXfrm>
    </dsp:sp>
    <dsp:sp modelId="{933A0BBF-B9C6-4FD7-A558-A1E613B2AADD}">
      <dsp:nvSpPr>
        <dsp:cNvPr id="0" name=""/>
        <dsp:cNvSpPr/>
      </dsp:nvSpPr>
      <dsp:spPr>
        <a:xfrm>
          <a:off x="3545479" y="4779749"/>
          <a:ext cx="2090239" cy="637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Name Plate on Coat</a:t>
          </a:r>
        </a:p>
      </dsp:txBody>
      <dsp:txXfrm>
        <a:off x="3545479" y="4779749"/>
        <a:ext cx="2090239" cy="63726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9/18/2019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9/18/2019</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9/18/2019</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9/18/2019</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9/18/2019</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9/18/2019</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9/18/2019</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9/18/2019</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9/18/2019</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9/18/2019</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jeffersoncountywv.org/Home/ShowDocument?id=1684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fif"/></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v5lB8uEtIPs" TargetMode="Externa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Emergency Scene Accountability Training</a:t>
            </a:r>
          </a:p>
        </p:txBody>
      </p:sp>
      <p:sp>
        <p:nvSpPr>
          <p:cNvPr id="2" name="Subtitle 1"/>
          <p:cNvSpPr>
            <a:spLocks noGrp="1"/>
          </p:cNvSpPr>
          <p:nvPr>
            <p:ph type="subTitle" idx="1"/>
          </p:nvPr>
        </p:nvSpPr>
        <p:spPr/>
        <p:txBody>
          <a:bodyPr>
            <a:normAutofit/>
          </a:bodyPr>
          <a:lstStyle/>
          <a:p>
            <a:r>
              <a:rPr lang="en-US" dirty="0"/>
              <a:t>Jefferson County Fire and Rescue Association</a:t>
            </a:r>
          </a:p>
          <a:p>
            <a:r>
              <a:rPr lang="en-US" dirty="0"/>
              <a:t>2019</a:t>
            </a:r>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4162" y="482600"/>
            <a:ext cx="10360501" cy="584200"/>
          </a:xfrm>
        </p:spPr>
        <p:txBody>
          <a:bodyPr/>
          <a:lstStyle/>
          <a:p>
            <a:r>
              <a:rPr lang="en-US" dirty="0"/>
              <a:t>Agenda</a:t>
            </a:r>
          </a:p>
        </p:txBody>
      </p:sp>
      <p:sp>
        <p:nvSpPr>
          <p:cNvPr id="14" name="Content Placeholder 13"/>
          <p:cNvSpPr>
            <a:spLocks noGrp="1"/>
          </p:cNvSpPr>
          <p:nvPr>
            <p:ph idx="1"/>
          </p:nvPr>
        </p:nvSpPr>
        <p:spPr>
          <a:xfrm>
            <a:off x="914162" y="1295400"/>
            <a:ext cx="10360501" cy="4978401"/>
          </a:xfrm>
        </p:spPr>
        <p:txBody>
          <a:bodyPr>
            <a:normAutofit fontScale="92500" lnSpcReduction="20000"/>
          </a:bodyPr>
          <a:lstStyle/>
          <a:p>
            <a:r>
              <a:rPr lang="en-US" dirty="0"/>
              <a:t>Purpose and Introduction</a:t>
            </a:r>
          </a:p>
          <a:p>
            <a:r>
              <a:rPr lang="en-US" dirty="0"/>
              <a:t>Implement “Accountability”</a:t>
            </a:r>
          </a:p>
          <a:p>
            <a:r>
              <a:rPr lang="en-US" dirty="0"/>
              <a:t>Jefferson County’s Accountability System Components</a:t>
            </a:r>
          </a:p>
          <a:p>
            <a:pPr lvl="1"/>
            <a:r>
              <a:rPr lang="en-US" dirty="0"/>
              <a:t>Identification</a:t>
            </a:r>
          </a:p>
          <a:p>
            <a:pPr lvl="1"/>
            <a:r>
              <a:rPr lang="en-US" dirty="0"/>
              <a:t>Helmet Colors</a:t>
            </a:r>
          </a:p>
          <a:p>
            <a:pPr lvl="1"/>
            <a:r>
              <a:rPr lang="en-US" dirty="0"/>
              <a:t>Helmet Shields</a:t>
            </a:r>
          </a:p>
          <a:p>
            <a:pPr lvl="1"/>
            <a:r>
              <a:rPr lang="en-US" dirty="0"/>
              <a:t>SCBA Identification</a:t>
            </a:r>
          </a:p>
          <a:p>
            <a:r>
              <a:rPr lang="en-US" dirty="0"/>
              <a:t>System Features and Advantages</a:t>
            </a:r>
          </a:p>
          <a:p>
            <a:r>
              <a:rPr lang="en-US" dirty="0"/>
              <a:t>Accountability Procedures</a:t>
            </a:r>
          </a:p>
          <a:p>
            <a:r>
              <a:rPr lang="en-US" dirty="0"/>
              <a:t>Termination Accountability</a:t>
            </a:r>
          </a:p>
          <a:p>
            <a:r>
              <a:rPr lang="en-US" dirty="0"/>
              <a:t>Next Steps</a:t>
            </a:r>
          </a:p>
          <a:p>
            <a:endParaRPr lang="en-US" dirty="0"/>
          </a:p>
        </p:txBody>
      </p:sp>
    </p:spTree>
    <p:extLst>
      <p:ext uri="{BB962C8B-B14F-4D97-AF65-F5344CB8AC3E}">
        <p14:creationId xmlns:p14="http://schemas.microsoft.com/office/powerpoint/2010/main" val="179521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and Introduction</a:t>
            </a:r>
          </a:p>
        </p:txBody>
      </p:sp>
      <p:sp>
        <p:nvSpPr>
          <p:cNvPr id="3" name="Content Placeholder 2">
            <a:extLst>
              <a:ext uri="{FF2B5EF4-FFF2-40B4-BE49-F238E27FC236}">
                <a16:creationId xmlns:a16="http://schemas.microsoft.com/office/drawing/2014/main" id="{B54781B1-F808-462C-8205-84C1908FEB91}"/>
              </a:ext>
            </a:extLst>
          </p:cNvPr>
          <p:cNvSpPr>
            <a:spLocks noGrp="1"/>
          </p:cNvSpPr>
          <p:nvPr>
            <p:ph idx="1"/>
          </p:nvPr>
        </p:nvSpPr>
        <p:spPr/>
        <p:txBody>
          <a:bodyPr/>
          <a:lstStyle/>
          <a:p>
            <a:r>
              <a:rPr lang="en-GB" dirty="0"/>
              <a:t>To define a system of emergency incident personnel accountability to account for all firefighters, EMS personnel, and/or other emergency support personnel at any time throughout the emergency occurrence. </a:t>
            </a:r>
          </a:p>
          <a:p>
            <a:r>
              <a:rPr lang="en-GB" dirty="0"/>
              <a:t>Use of a Personnel Accountability System will provide enhanced safety for the on scene personnel, and will provide the incident command organization staff an improved means to track and account for all personnel on scene.</a:t>
            </a:r>
          </a:p>
          <a:p>
            <a:r>
              <a:rPr lang="en-GB" dirty="0"/>
              <a:t>Review County OG: </a:t>
            </a:r>
            <a:r>
              <a:rPr lang="en-GB" dirty="0">
                <a:hlinkClick r:id="rId2"/>
              </a:rPr>
              <a:t>Emergency Scene Personnel Accountability</a:t>
            </a:r>
            <a:endParaRPr lang="en-US" dirty="0"/>
          </a:p>
        </p:txBody>
      </p:sp>
    </p:spTree>
    <p:extLst>
      <p:ext uri="{BB962C8B-B14F-4D97-AF65-F5344CB8AC3E}">
        <p14:creationId xmlns:p14="http://schemas.microsoft.com/office/powerpoint/2010/main" val="164018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482600"/>
            <a:ext cx="10360501" cy="812800"/>
          </a:xfrm>
        </p:spPr>
        <p:txBody>
          <a:bodyPr/>
          <a:lstStyle/>
          <a:p>
            <a:r>
              <a:rPr lang="en-US" dirty="0"/>
              <a:t>Purpose and Introduction Continued</a:t>
            </a:r>
          </a:p>
        </p:txBody>
      </p:sp>
      <p:sp>
        <p:nvSpPr>
          <p:cNvPr id="5" name="Content Placeholder 4"/>
          <p:cNvSpPr>
            <a:spLocks noGrp="1"/>
          </p:cNvSpPr>
          <p:nvPr>
            <p:ph sz="half" idx="1"/>
          </p:nvPr>
        </p:nvSpPr>
        <p:spPr>
          <a:xfrm>
            <a:off x="776149" y="1585516"/>
            <a:ext cx="4977104" cy="4470400"/>
          </a:xfrm>
        </p:spPr>
        <p:txBody>
          <a:bodyPr>
            <a:normAutofit fontScale="92500" lnSpcReduction="10000"/>
          </a:bodyPr>
          <a:lstStyle/>
          <a:p>
            <a:pPr>
              <a:lnSpc>
                <a:spcPct val="110000"/>
              </a:lnSpc>
            </a:pPr>
            <a:r>
              <a:rPr lang="en-US" dirty="0"/>
              <a:t>According to NIOSH reports, lack of firefighter accountability is one of the top five causes of firefighter deaths. </a:t>
            </a:r>
          </a:p>
          <a:p>
            <a:pPr>
              <a:lnSpc>
                <a:spcPct val="110000"/>
              </a:lnSpc>
            </a:pPr>
            <a:r>
              <a:rPr lang="en-US" dirty="0"/>
              <a:t>Using accountability systems is mandated by </a:t>
            </a:r>
            <a:r>
              <a:rPr lang="en-US" b="1" dirty="0"/>
              <a:t>NFPA 1500</a:t>
            </a:r>
            <a:r>
              <a:rPr lang="en-US" dirty="0"/>
              <a:t>: Standard on Fire Department Occupational Safety and Health Program, </a:t>
            </a:r>
            <a:r>
              <a:rPr lang="en-US" b="1" dirty="0"/>
              <a:t>NFPA 1521</a:t>
            </a:r>
            <a:r>
              <a:rPr lang="en-US" dirty="0"/>
              <a:t>: Standard for Fire Department Safety Officer and </a:t>
            </a:r>
            <a:r>
              <a:rPr lang="en-US" b="1" dirty="0"/>
              <a:t>NFPA 1561</a:t>
            </a:r>
            <a:r>
              <a:rPr lang="en-US" dirty="0"/>
              <a:t>: Standard for Emergency Incident Management Systems. </a:t>
            </a:r>
          </a:p>
        </p:txBody>
      </p:sp>
      <p:pic>
        <p:nvPicPr>
          <p:cNvPr id="6" name="Picture 5">
            <a:extLst>
              <a:ext uri="{FF2B5EF4-FFF2-40B4-BE49-F238E27FC236}">
                <a16:creationId xmlns:a16="http://schemas.microsoft.com/office/drawing/2014/main" id="{8670478C-1276-4239-963D-A6EEE54A37E8}"/>
              </a:ext>
            </a:extLst>
          </p:cNvPr>
          <p:cNvPicPr>
            <a:picLocks noChangeAspect="1"/>
          </p:cNvPicPr>
          <p:nvPr/>
        </p:nvPicPr>
        <p:blipFill>
          <a:blip r:embed="rId2"/>
          <a:stretch>
            <a:fillRect/>
          </a:stretch>
        </p:blipFill>
        <p:spPr>
          <a:xfrm>
            <a:off x="5789612" y="1905000"/>
            <a:ext cx="6107291" cy="3831432"/>
          </a:xfrm>
          <a:prstGeom prst="rect">
            <a:avLst/>
          </a:prstGeom>
          <a:ln>
            <a:noFill/>
          </a:ln>
          <a:effectLst>
            <a:softEdge rad="112500"/>
          </a:effectLst>
        </p:spPr>
      </p:pic>
      <p:sp>
        <p:nvSpPr>
          <p:cNvPr id="7" name="Arrow: Left 6">
            <a:extLst>
              <a:ext uri="{FF2B5EF4-FFF2-40B4-BE49-F238E27FC236}">
                <a16:creationId xmlns:a16="http://schemas.microsoft.com/office/drawing/2014/main" id="{66F3B6DC-F04A-47C0-9F9F-5B8D90DE627F}"/>
              </a:ext>
            </a:extLst>
          </p:cNvPr>
          <p:cNvSpPr/>
          <p:nvPr/>
        </p:nvSpPr>
        <p:spPr>
          <a:xfrm>
            <a:off x="9066212" y="4038601"/>
            <a:ext cx="1905000" cy="685799"/>
          </a:xfrm>
          <a:prstGeom prst="leftArrow">
            <a:avLst/>
          </a:prstGeom>
          <a:solidFill>
            <a:srgbClr val="FFFF0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308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FF2CA-2D1B-4908-959F-4F4ABBE5122D}"/>
              </a:ext>
            </a:extLst>
          </p:cNvPr>
          <p:cNvSpPr>
            <a:spLocks noGrp="1"/>
          </p:cNvSpPr>
          <p:nvPr>
            <p:ph type="title"/>
          </p:nvPr>
        </p:nvSpPr>
        <p:spPr/>
        <p:txBody>
          <a:bodyPr/>
          <a:lstStyle/>
          <a:p>
            <a:r>
              <a:rPr lang="en-US" dirty="0"/>
              <a:t>Can we save a life?</a:t>
            </a:r>
          </a:p>
        </p:txBody>
      </p:sp>
      <p:sp>
        <p:nvSpPr>
          <p:cNvPr id="3" name="Content Placeholder 2">
            <a:extLst>
              <a:ext uri="{FF2B5EF4-FFF2-40B4-BE49-F238E27FC236}">
                <a16:creationId xmlns:a16="http://schemas.microsoft.com/office/drawing/2014/main" id="{2965572F-7BFA-44C1-8B36-93CD6E7FD6CE}"/>
              </a:ext>
            </a:extLst>
          </p:cNvPr>
          <p:cNvSpPr>
            <a:spLocks noGrp="1"/>
          </p:cNvSpPr>
          <p:nvPr>
            <p:ph idx="1"/>
          </p:nvPr>
        </p:nvSpPr>
        <p:spPr/>
        <p:txBody>
          <a:bodyPr/>
          <a:lstStyle/>
          <a:p>
            <a:r>
              <a:rPr lang="en-US" dirty="0"/>
              <a:t>Deputy Chief Larry Anderson (ret.): “The Dallas Fire Department was suppose to use a passport accountability system. Getting used to the routine was the toughest part, and no one did. During my 30 years with DFD, we have lost six firefighters in structure fires that I firmly believe died because we did not know who was who. We had no system to know who was with us.”</a:t>
            </a:r>
          </a:p>
          <a:p>
            <a:r>
              <a:rPr lang="en-US" dirty="0"/>
              <a:t>Dr. Burt Clark with the National Fire Academy once said, “You can’t engineer your way out of bad human behavior.”</a:t>
            </a:r>
          </a:p>
          <a:p>
            <a:r>
              <a:rPr lang="en-US" b="1" dirty="0"/>
              <a:t>Buy In and Commitment to the program is vital for success</a:t>
            </a:r>
            <a:r>
              <a:rPr lang="en-US" dirty="0"/>
              <a:t>.</a:t>
            </a:r>
          </a:p>
        </p:txBody>
      </p:sp>
    </p:spTree>
    <p:extLst>
      <p:ext uri="{BB962C8B-B14F-4D97-AF65-F5344CB8AC3E}">
        <p14:creationId xmlns:p14="http://schemas.microsoft.com/office/powerpoint/2010/main" val="109236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184A-2D87-43C9-9441-AB3CEBD4E671}"/>
              </a:ext>
            </a:extLst>
          </p:cNvPr>
          <p:cNvSpPr>
            <a:spLocks noGrp="1"/>
          </p:cNvSpPr>
          <p:nvPr>
            <p:ph type="title"/>
          </p:nvPr>
        </p:nvSpPr>
        <p:spPr/>
        <p:txBody>
          <a:bodyPr/>
          <a:lstStyle/>
          <a:p>
            <a:r>
              <a:rPr lang="en-US" dirty="0"/>
              <a:t>Implement accountability</a:t>
            </a:r>
          </a:p>
        </p:txBody>
      </p:sp>
      <p:sp>
        <p:nvSpPr>
          <p:cNvPr id="5" name="Content Placeholder 4">
            <a:extLst>
              <a:ext uri="{FF2B5EF4-FFF2-40B4-BE49-F238E27FC236}">
                <a16:creationId xmlns:a16="http://schemas.microsoft.com/office/drawing/2014/main" id="{D5E7D618-D876-47D2-AD44-A8822629BE99}"/>
              </a:ext>
            </a:extLst>
          </p:cNvPr>
          <p:cNvSpPr>
            <a:spLocks noGrp="1"/>
          </p:cNvSpPr>
          <p:nvPr>
            <p:ph idx="1"/>
          </p:nvPr>
        </p:nvSpPr>
        <p:spPr/>
        <p:txBody>
          <a:bodyPr>
            <a:normAutofit lnSpcReduction="10000"/>
          </a:bodyPr>
          <a:lstStyle/>
          <a:p>
            <a:r>
              <a:rPr lang="en-US" dirty="0"/>
              <a:t>Currently, we view accountability as separate from the incident action plan. It’s almost an afterthought—like setting up traffic cones around the apparatus. Firefighters and companies must be tracked when the tactical assignments are made—not after the fact.</a:t>
            </a:r>
          </a:p>
          <a:p>
            <a:r>
              <a:rPr lang="en-US" dirty="0"/>
              <a:t>If you can’t tell who every firefighter and company is on the fireground at any given time, you don’t have an accountability system. </a:t>
            </a:r>
          </a:p>
          <a:p>
            <a:r>
              <a:rPr lang="en-US" dirty="0"/>
              <a:t>If you can’t tell where a firefighter is when a mayday is transmitted or a sudden catastrophic event happens, then you don’t have an accountability system.</a:t>
            </a:r>
          </a:p>
          <a:p>
            <a:endParaRPr lang="en-US" dirty="0"/>
          </a:p>
        </p:txBody>
      </p:sp>
    </p:spTree>
    <p:extLst>
      <p:ext uri="{BB962C8B-B14F-4D97-AF65-F5344CB8AC3E}">
        <p14:creationId xmlns:p14="http://schemas.microsoft.com/office/powerpoint/2010/main" val="262569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184A-2D87-43C9-9441-AB3CEBD4E671}"/>
              </a:ext>
            </a:extLst>
          </p:cNvPr>
          <p:cNvSpPr>
            <a:spLocks noGrp="1"/>
          </p:cNvSpPr>
          <p:nvPr>
            <p:ph type="title"/>
          </p:nvPr>
        </p:nvSpPr>
        <p:spPr/>
        <p:txBody>
          <a:bodyPr/>
          <a:lstStyle/>
          <a:p>
            <a:r>
              <a:rPr lang="en-US" dirty="0"/>
              <a:t>Implement accountability</a:t>
            </a:r>
          </a:p>
        </p:txBody>
      </p:sp>
      <p:sp>
        <p:nvSpPr>
          <p:cNvPr id="5" name="Content Placeholder 4">
            <a:extLst>
              <a:ext uri="{FF2B5EF4-FFF2-40B4-BE49-F238E27FC236}">
                <a16:creationId xmlns:a16="http://schemas.microsoft.com/office/drawing/2014/main" id="{D5E7D618-D876-47D2-AD44-A8822629BE99}"/>
              </a:ext>
            </a:extLst>
          </p:cNvPr>
          <p:cNvSpPr>
            <a:spLocks noGrp="1"/>
          </p:cNvSpPr>
          <p:nvPr>
            <p:ph idx="1"/>
          </p:nvPr>
        </p:nvSpPr>
        <p:spPr>
          <a:xfrm>
            <a:off x="914162" y="1803401"/>
            <a:ext cx="10895250" cy="4470400"/>
          </a:xfrm>
        </p:spPr>
        <p:txBody>
          <a:bodyPr>
            <a:normAutofit/>
          </a:bodyPr>
          <a:lstStyle/>
          <a:p>
            <a:r>
              <a:rPr lang="en-US" dirty="0"/>
              <a:t>Every accountability system must give you the following information:</a:t>
            </a:r>
          </a:p>
          <a:p>
            <a:pPr lvl="1"/>
            <a:r>
              <a:rPr lang="en-US" dirty="0"/>
              <a:t>Firefighter’s name </a:t>
            </a:r>
          </a:p>
          <a:p>
            <a:pPr lvl="1"/>
            <a:r>
              <a:rPr lang="en-US" dirty="0"/>
              <a:t>Unit or company</a:t>
            </a:r>
          </a:p>
          <a:p>
            <a:pPr lvl="1"/>
            <a:r>
              <a:rPr lang="en-US" dirty="0"/>
              <a:t>Location on fireground</a:t>
            </a:r>
          </a:p>
          <a:p>
            <a:r>
              <a:rPr lang="en-US" dirty="0"/>
              <a:t>Accountability should be rooted in our organized response process. </a:t>
            </a:r>
          </a:p>
        </p:txBody>
      </p:sp>
    </p:spTree>
    <p:extLst>
      <p:ext uri="{BB962C8B-B14F-4D97-AF65-F5344CB8AC3E}">
        <p14:creationId xmlns:p14="http://schemas.microsoft.com/office/powerpoint/2010/main" val="3901731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 Accountability</a:t>
            </a:r>
          </a:p>
        </p:txBody>
      </p:sp>
      <p:sp>
        <p:nvSpPr>
          <p:cNvPr id="3" name="Content Placeholder 2">
            <a:extLst>
              <a:ext uri="{FF2B5EF4-FFF2-40B4-BE49-F238E27FC236}">
                <a16:creationId xmlns:a16="http://schemas.microsoft.com/office/drawing/2014/main" id="{DDEA9A46-D1B4-4E38-A12D-CCDA6B1E8C3D}"/>
              </a:ext>
            </a:extLst>
          </p:cNvPr>
          <p:cNvSpPr>
            <a:spLocks noGrp="1"/>
          </p:cNvSpPr>
          <p:nvPr>
            <p:ph idx="1"/>
          </p:nvPr>
        </p:nvSpPr>
        <p:spPr>
          <a:xfrm>
            <a:off x="925151" y="1905000"/>
            <a:ext cx="10360501" cy="4470400"/>
          </a:xfrm>
        </p:spPr>
        <p:txBody>
          <a:bodyPr>
            <a:normAutofit/>
          </a:bodyPr>
          <a:lstStyle/>
          <a:p>
            <a:pPr lvl="0"/>
            <a:r>
              <a:rPr lang="en-US" dirty="0"/>
              <a:t>Accountability involves a </a:t>
            </a:r>
            <a:r>
              <a:rPr lang="en-US" u="sng" dirty="0"/>
              <a:t>personal commitment to work within the safety system</a:t>
            </a:r>
            <a:r>
              <a:rPr lang="en-US" dirty="0"/>
              <a:t> at an incident.  </a:t>
            </a:r>
          </a:p>
          <a:p>
            <a:pPr lvl="1"/>
            <a:r>
              <a:rPr lang="en-US" dirty="0"/>
              <a:t>Responders must hold other responders accountable to the system.</a:t>
            </a:r>
          </a:p>
          <a:p>
            <a:pPr lvl="1"/>
            <a:r>
              <a:rPr lang="en-US" dirty="0"/>
              <a:t>Officers must commit to ensure their crews use the system.</a:t>
            </a:r>
          </a:p>
          <a:p>
            <a:pPr lvl="1"/>
            <a:r>
              <a:rPr lang="en-US" dirty="0"/>
              <a:t>It will be the responsibility of individual personnel at the incident to keep their officer and command staff informed of their activities and whereabouts. </a:t>
            </a:r>
          </a:p>
        </p:txBody>
      </p:sp>
    </p:spTree>
    <p:extLst>
      <p:ext uri="{BB962C8B-B14F-4D97-AF65-F5344CB8AC3E}">
        <p14:creationId xmlns:p14="http://schemas.microsoft.com/office/powerpoint/2010/main" val="471475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Accountability System Components</a:t>
            </a:r>
          </a:p>
        </p:txBody>
      </p:sp>
      <p:sp>
        <p:nvSpPr>
          <p:cNvPr id="3" name="Text Placeholder 2"/>
          <p:cNvSpPr>
            <a:spLocks noGrp="1"/>
          </p:cNvSpPr>
          <p:nvPr>
            <p:ph type="body" idx="1"/>
          </p:nvPr>
        </p:nvSpPr>
        <p:spPr/>
        <p:txBody>
          <a:bodyPr/>
          <a:lstStyle/>
          <a:p>
            <a:r>
              <a:rPr lang="en-US" dirty="0"/>
              <a:t>Jefferson County Fire and Rescue Association</a:t>
            </a:r>
          </a:p>
        </p:txBody>
      </p:sp>
    </p:spTree>
    <p:extLst>
      <p:ext uri="{BB962C8B-B14F-4D97-AF65-F5344CB8AC3E}">
        <p14:creationId xmlns:p14="http://schemas.microsoft.com/office/powerpoint/2010/main" val="396955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59DDAC7-F1C6-49FE-8C97-66697CDCDB9A}"/>
              </a:ext>
            </a:extLst>
          </p:cNvPr>
          <p:cNvGraphicFramePr/>
          <p:nvPr>
            <p:extLst>
              <p:ext uri="{D42A27DB-BD31-4B8C-83A1-F6EECF244321}">
                <p14:modId xmlns:p14="http://schemas.microsoft.com/office/powerpoint/2010/main" val="901475393"/>
              </p:ext>
            </p:extLst>
          </p:nvPr>
        </p:nvGraphicFramePr>
        <p:xfrm>
          <a:off x="2031471" y="720372"/>
          <a:ext cx="8125883" cy="5417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6433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482600"/>
            <a:ext cx="10360501" cy="736600"/>
          </a:xfrm>
        </p:spPr>
        <p:txBody>
          <a:bodyPr/>
          <a:lstStyle/>
          <a:p>
            <a:r>
              <a:rPr lang="en-US" dirty="0"/>
              <a:t>Identification of Personnel</a:t>
            </a:r>
          </a:p>
        </p:txBody>
      </p:sp>
      <p:sp>
        <p:nvSpPr>
          <p:cNvPr id="3" name="Text Placeholder 2"/>
          <p:cNvSpPr>
            <a:spLocks noGrp="1"/>
          </p:cNvSpPr>
          <p:nvPr>
            <p:ph type="body" idx="1"/>
          </p:nvPr>
        </p:nvSpPr>
        <p:spPr>
          <a:xfrm>
            <a:off x="914162" y="1219200"/>
            <a:ext cx="4977104" cy="914400"/>
          </a:xfrm>
        </p:spPr>
        <p:txBody>
          <a:bodyPr/>
          <a:lstStyle/>
          <a:p>
            <a:r>
              <a:rPr lang="en-US" dirty="0"/>
              <a:t>Accountability Card</a:t>
            </a:r>
          </a:p>
        </p:txBody>
      </p:sp>
      <p:sp>
        <p:nvSpPr>
          <p:cNvPr id="4" name="Content Placeholder 3"/>
          <p:cNvSpPr>
            <a:spLocks noGrp="1"/>
          </p:cNvSpPr>
          <p:nvPr>
            <p:ph sz="half" idx="2"/>
          </p:nvPr>
        </p:nvSpPr>
        <p:spPr>
          <a:xfrm>
            <a:off x="914162" y="2057400"/>
            <a:ext cx="5789850" cy="4216400"/>
          </a:xfrm>
        </p:spPr>
        <p:txBody>
          <a:bodyPr>
            <a:normAutofit fontScale="70000" lnSpcReduction="20000"/>
          </a:bodyPr>
          <a:lstStyle/>
          <a:p>
            <a:pPr>
              <a:lnSpc>
                <a:spcPct val="120000"/>
              </a:lnSpc>
            </a:pPr>
            <a:r>
              <a:rPr lang="en-GB" dirty="0"/>
              <a:t>All operationally cleared interior firefighters and EMS responders within Jefferson County shall be provided by their department an Accountability Identification (also referred to as an Accountability Card, Accountability Tag, PASSPORT). This identification shall, at a minimum, include:</a:t>
            </a:r>
            <a:endParaRPr lang="en-US" dirty="0"/>
          </a:p>
          <a:p>
            <a:pPr lvl="1"/>
            <a:r>
              <a:rPr lang="en-GB" dirty="0"/>
              <a:t>Last Name</a:t>
            </a:r>
            <a:endParaRPr lang="en-US" dirty="0"/>
          </a:p>
          <a:p>
            <a:pPr lvl="1"/>
            <a:r>
              <a:rPr lang="en-GB" dirty="0"/>
              <a:t>First Initial</a:t>
            </a:r>
            <a:endParaRPr lang="en-US" dirty="0"/>
          </a:p>
          <a:p>
            <a:pPr lvl="1"/>
            <a:r>
              <a:rPr lang="en-GB" dirty="0"/>
              <a:t>Department</a:t>
            </a:r>
            <a:endParaRPr lang="en-US" dirty="0"/>
          </a:p>
          <a:p>
            <a:r>
              <a:rPr lang="en-GB" dirty="0"/>
              <a:t>Ideally, the Accountability Identification should also include:</a:t>
            </a:r>
            <a:endParaRPr lang="en-US" dirty="0"/>
          </a:p>
          <a:p>
            <a:pPr lvl="1"/>
            <a:r>
              <a:rPr lang="en-GB" dirty="0"/>
              <a:t>Rank and/or Operational Capabilities</a:t>
            </a:r>
            <a:endParaRPr lang="en-US" dirty="0"/>
          </a:p>
          <a:p>
            <a:pPr lvl="1"/>
            <a:r>
              <a:rPr lang="en-GB" dirty="0"/>
              <a:t>Emergency Contact Information</a:t>
            </a:r>
            <a:endParaRPr lang="en-US" dirty="0"/>
          </a:p>
          <a:p>
            <a:pPr lvl="1"/>
            <a:r>
              <a:rPr lang="en-GB" dirty="0"/>
              <a:t>Pertinent Medical History, Allergies</a:t>
            </a:r>
          </a:p>
          <a:p>
            <a:pPr lvl="1"/>
            <a:r>
              <a:rPr lang="en-GB" dirty="0"/>
              <a:t>Picture </a:t>
            </a:r>
            <a:endParaRPr lang="en-US" dirty="0"/>
          </a:p>
          <a:p>
            <a:endParaRPr lang="en-US" dirty="0"/>
          </a:p>
        </p:txBody>
      </p:sp>
      <p:pic>
        <p:nvPicPr>
          <p:cNvPr id="7" name="Picture 6">
            <a:extLst>
              <a:ext uri="{FF2B5EF4-FFF2-40B4-BE49-F238E27FC236}">
                <a16:creationId xmlns:a16="http://schemas.microsoft.com/office/drawing/2014/main" id="{EB0A47D8-6B34-484B-96C4-BCFFB2A00A84}"/>
              </a:ext>
            </a:extLst>
          </p:cNvPr>
          <p:cNvPicPr>
            <a:picLocks noChangeAspect="1"/>
          </p:cNvPicPr>
          <p:nvPr/>
        </p:nvPicPr>
        <p:blipFill>
          <a:blip r:embed="rId2"/>
          <a:stretch>
            <a:fillRect/>
          </a:stretch>
        </p:blipFill>
        <p:spPr>
          <a:xfrm rot="918839">
            <a:off x="6944938" y="2238956"/>
            <a:ext cx="4667250" cy="3028950"/>
          </a:xfrm>
          <a:prstGeom prst="rect">
            <a:avLst/>
          </a:prstGeom>
        </p:spPr>
      </p:pic>
    </p:spTree>
    <p:extLst>
      <p:ext uri="{BB962C8B-B14F-4D97-AF65-F5344CB8AC3E}">
        <p14:creationId xmlns:p14="http://schemas.microsoft.com/office/powerpoint/2010/main" val="181692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Helmet Colors</a:t>
            </a:r>
          </a:p>
        </p:txBody>
      </p:sp>
      <p:pic>
        <p:nvPicPr>
          <p:cNvPr id="3" name="Picture 2">
            <a:extLst>
              <a:ext uri="{FF2B5EF4-FFF2-40B4-BE49-F238E27FC236}">
                <a16:creationId xmlns:a16="http://schemas.microsoft.com/office/drawing/2014/main" id="{E296FD67-23E1-4F28-B7CE-375C101DB01A}"/>
              </a:ext>
            </a:extLst>
          </p:cNvPr>
          <p:cNvPicPr>
            <a:picLocks noChangeAspect="1"/>
          </p:cNvPicPr>
          <p:nvPr/>
        </p:nvPicPr>
        <p:blipFill>
          <a:blip r:embed="rId2"/>
          <a:stretch>
            <a:fillRect/>
          </a:stretch>
        </p:blipFill>
        <p:spPr>
          <a:xfrm>
            <a:off x="248575" y="3581400"/>
            <a:ext cx="11713237" cy="2533212"/>
          </a:xfrm>
          <a:prstGeom prst="rect">
            <a:avLst/>
          </a:prstGeom>
        </p:spPr>
      </p:pic>
      <p:sp>
        <p:nvSpPr>
          <p:cNvPr id="4" name="TextBox 3">
            <a:extLst>
              <a:ext uri="{FF2B5EF4-FFF2-40B4-BE49-F238E27FC236}">
                <a16:creationId xmlns:a16="http://schemas.microsoft.com/office/drawing/2014/main" id="{12116BD5-DB4C-4438-8899-77F709150667}"/>
              </a:ext>
            </a:extLst>
          </p:cNvPr>
          <p:cNvSpPr txBox="1"/>
          <p:nvPr/>
        </p:nvSpPr>
        <p:spPr>
          <a:xfrm>
            <a:off x="156227" y="1981200"/>
            <a:ext cx="11576985" cy="1588127"/>
          </a:xfrm>
          <a:prstGeom prst="rect">
            <a:avLst/>
          </a:prstGeom>
          <a:noFill/>
        </p:spPr>
        <p:txBody>
          <a:bodyPr wrap="square" rtlCol="0">
            <a:spAutoFit/>
          </a:bodyPr>
          <a:lstStyle/>
          <a:p>
            <a:pPr marL="342900" lvl="0" indent="-342900">
              <a:buFont typeface="Arial" panose="020B0604020202020204" pitchFamily="34" charset="0"/>
              <a:buChar char="•"/>
            </a:pPr>
            <a:r>
              <a:rPr lang="en-US" dirty="0"/>
              <a:t>Helmets shall be from an NFPA approved manufacturer, within reasonable condition. </a:t>
            </a:r>
          </a:p>
          <a:p>
            <a:pPr marL="342900" lvl="0" indent="-342900">
              <a:buFont typeface="Arial" panose="020B0604020202020204" pitchFamily="34" charset="0"/>
              <a:buChar char="•"/>
            </a:pPr>
            <a:r>
              <a:rPr lang="en-US" dirty="0"/>
              <a:t>Helmets shall be a certain color directly related to the rank of the individual to which the helmet is assigned:</a:t>
            </a:r>
          </a:p>
          <a:p>
            <a:pPr>
              <a:lnSpc>
                <a:spcPct val="90000"/>
              </a:lnSpc>
            </a:pPr>
            <a:endParaRPr lang="en-US" sz="2800" dirty="0"/>
          </a:p>
        </p:txBody>
      </p:sp>
      <p:sp>
        <p:nvSpPr>
          <p:cNvPr id="5" name="TextBox 4">
            <a:extLst>
              <a:ext uri="{FF2B5EF4-FFF2-40B4-BE49-F238E27FC236}">
                <a16:creationId xmlns:a16="http://schemas.microsoft.com/office/drawing/2014/main" id="{D6A85610-B32F-4B7F-BF83-D55562D93BE6}"/>
              </a:ext>
            </a:extLst>
          </p:cNvPr>
          <p:cNvSpPr txBox="1"/>
          <p:nvPr/>
        </p:nvSpPr>
        <p:spPr>
          <a:xfrm>
            <a:off x="248575" y="6553200"/>
            <a:ext cx="1343638" cy="203133"/>
          </a:xfrm>
          <a:prstGeom prst="rect">
            <a:avLst/>
          </a:prstGeom>
          <a:noFill/>
        </p:spPr>
        <p:txBody>
          <a:bodyPr wrap="none" rtlCol="0">
            <a:spAutoFit/>
          </a:bodyPr>
          <a:lstStyle/>
          <a:p>
            <a:pPr>
              <a:lnSpc>
                <a:spcPct val="90000"/>
              </a:lnSpc>
            </a:pPr>
            <a:r>
              <a:rPr lang="en-US" sz="800" dirty="0"/>
              <a:t>Jefferson County OG 16-10</a:t>
            </a:r>
          </a:p>
        </p:txBody>
      </p:sp>
    </p:spTree>
    <p:extLst>
      <p:ext uri="{BB962C8B-B14F-4D97-AF65-F5344CB8AC3E}">
        <p14:creationId xmlns:p14="http://schemas.microsoft.com/office/powerpoint/2010/main" val="328700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482600"/>
            <a:ext cx="10360501" cy="736600"/>
          </a:xfrm>
        </p:spPr>
        <p:txBody>
          <a:bodyPr>
            <a:normAutofit/>
          </a:bodyPr>
          <a:lstStyle/>
          <a:p>
            <a:r>
              <a:rPr lang="en-US" dirty="0"/>
              <a:t>Helmet Shields</a:t>
            </a:r>
          </a:p>
        </p:txBody>
      </p:sp>
      <p:pic>
        <p:nvPicPr>
          <p:cNvPr id="3" name="Picture 2">
            <a:extLst>
              <a:ext uri="{FF2B5EF4-FFF2-40B4-BE49-F238E27FC236}">
                <a16:creationId xmlns:a16="http://schemas.microsoft.com/office/drawing/2014/main" id="{B338D99E-7ED4-4844-8610-080B9ABD6169}"/>
              </a:ext>
            </a:extLst>
          </p:cNvPr>
          <p:cNvPicPr>
            <a:picLocks noChangeAspect="1"/>
          </p:cNvPicPr>
          <p:nvPr/>
        </p:nvPicPr>
        <p:blipFill>
          <a:blip r:embed="rId2"/>
          <a:stretch>
            <a:fillRect/>
          </a:stretch>
        </p:blipFill>
        <p:spPr>
          <a:xfrm>
            <a:off x="184901" y="2512873"/>
            <a:ext cx="11819021" cy="2133600"/>
          </a:xfrm>
          <a:prstGeom prst="rect">
            <a:avLst/>
          </a:prstGeom>
        </p:spPr>
      </p:pic>
      <p:sp>
        <p:nvSpPr>
          <p:cNvPr id="4" name="TextBox 3">
            <a:extLst>
              <a:ext uri="{FF2B5EF4-FFF2-40B4-BE49-F238E27FC236}">
                <a16:creationId xmlns:a16="http://schemas.microsoft.com/office/drawing/2014/main" id="{57C8732B-B6F0-45AF-B278-828D0FB89A9A}"/>
              </a:ext>
            </a:extLst>
          </p:cNvPr>
          <p:cNvSpPr txBox="1"/>
          <p:nvPr/>
        </p:nvSpPr>
        <p:spPr>
          <a:xfrm>
            <a:off x="165243" y="1520952"/>
            <a:ext cx="11576985" cy="1218795"/>
          </a:xfrm>
          <a:prstGeom prst="rect">
            <a:avLst/>
          </a:prstGeom>
          <a:noFill/>
        </p:spPr>
        <p:txBody>
          <a:bodyPr wrap="square" rtlCol="0">
            <a:spAutoFit/>
          </a:bodyPr>
          <a:lstStyle/>
          <a:p>
            <a:pPr marL="342900" lvl="0" indent="-342900">
              <a:buFont typeface="Arial" panose="020B0604020202020204" pitchFamily="34" charset="0"/>
              <a:buChar char="•"/>
            </a:pPr>
            <a:r>
              <a:rPr lang="en-US" dirty="0"/>
              <a:t>Shields, or helmet fronts, shall be a certain color directly related to the rank of the individual to which the helmet shield is assigned:</a:t>
            </a:r>
          </a:p>
          <a:p>
            <a:pPr>
              <a:lnSpc>
                <a:spcPct val="90000"/>
              </a:lnSpc>
            </a:pPr>
            <a:endParaRPr lang="en-US" sz="2800" dirty="0"/>
          </a:p>
        </p:txBody>
      </p:sp>
      <p:sp>
        <p:nvSpPr>
          <p:cNvPr id="5" name="TextBox 4">
            <a:extLst>
              <a:ext uri="{FF2B5EF4-FFF2-40B4-BE49-F238E27FC236}">
                <a16:creationId xmlns:a16="http://schemas.microsoft.com/office/drawing/2014/main" id="{D74AFFAF-E37D-4BA4-8B95-5FF41EEBC912}"/>
              </a:ext>
            </a:extLst>
          </p:cNvPr>
          <p:cNvSpPr txBox="1"/>
          <p:nvPr/>
        </p:nvSpPr>
        <p:spPr>
          <a:xfrm>
            <a:off x="248575" y="6553200"/>
            <a:ext cx="1343638" cy="203133"/>
          </a:xfrm>
          <a:prstGeom prst="rect">
            <a:avLst/>
          </a:prstGeom>
          <a:noFill/>
        </p:spPr>
        <p:txBody>
          <a:bodyPr wrap="none" rtlCol="0">
            <a:spAutoFit/>
          </a:bodyPr>
          <a:lstStyle/>
          <a:p>
            <a:pPr>
              <a:lnSpc>
                <a:spcPct val="90000"/>
              </a:lnSpc>
            </a:pPr>
            <a:r>
              <a:rPr lang="en-US" sz="800" dirty="0"/>
              <a:t>Jefferson County OG 16-10</a:t>
            </a:r>
          </a:p>
        </p:txBody>
      </p:sp>
      <p:sp>
        <p:nvSpPr>
          <p:cNvPr id="6" name="Rectangle 5">
            <a:extLst>
              <a:ext uri="{FF2B5EF4-FFF2-40B4-BE49-F238E27FC236}">
                <a16:creationId xmlns:a16="http://schemas.microsoft.com/office/drawing/2014/main" id="{85419F16-8B6A-4E3C-A72C-68320FD0DF41}"/>
              </a:ext>
            </a:extLst>
          </p:cNvPr>
          <p:cNvSpPr/>
          <p:nvPr/>
        </p:nvSpPr>
        <p:spPr>
          <a:xfrm>
            <a:off x="335153" y="4805740"/>
            <a:ext cx="11429999" cy="1569660"/>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All helmet shields shall have the Individual Rank (</a:t>
            </a:r>
            <a:r>
              <a:rPr lang="en-US" i="1" dirty="0">
                <a:latin typeface="Times New Roman" panose="02020603050405020304" pitchFamily="18" charset="0"/>
                <a:ea typeface="Calibri" panose="020F0502020204030204" pitchFamily="34" charset="0"/>
                <a:cs typeface="Times New Roman" panose="02020603050405020304" pitchFamily="18" charset="0"/>
              </a:rPr>
              <a:t>Firefighter, Fire Chief</a:t>
            </a:r>
            <a:r>
              <a:rPr lang="en-US" dirty="0">
                <a:latin typeface="Times New Roman" panose="02020603050405020304" pitchFamily="18" charset="0"/>
                <a:ea typeface="Calibri" panose="020F0502020204030204" pitchFamily="34" charset="0"/>
                <a:cs typeface="Times New Roman" panose="02020603050405020304" pitchFamily="18" charset="0"/>
              </a:rPr>
              <a:t>, etc.) and Last Name. Individuals may choose to have a first initial added as well (</a:t>
            </a:r>
            <a:r>
              <a:rPr lang="en-US" i="1" dirty="0">
                <a:latin typeface="Times New Roman" panose="02020603050405020304" pitchFamily="18" charset="0"/>
                <a:ea typeface="Calibri" panose="020F0502020204030204" pitchFamily="34" charset="0"/>
                <a:cs typeface="Times New Roman" panose="02020603050405020304" pitchFamily="18" charset="0"/>
              </a:rPr>
              <a:t>J. Doe</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All helmet shields shall have a Velcro center area for use with a shield insert compatible with the Accountability requirements established in OG #16-14.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19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52B60-AE1D-4B6C-9593-86ADABE02F83}"/>
              </a:ext>
            </a:extLst>
          </p:cNvPr>
          <p:cNvSpPr>
            <a:spLocks noGrp="1"/>
          </p:cNvSpPr>
          <p:nvPr>
            <p:ph type="title"/>
          </p:nvPr>
        </p:nvSpPr>
        <p:spPr/>
        <p:txBody>
          <a:bodyPr/>
          <a:lstStyle/>
          <a:p>
            <a:r>
              <a:rPr lang="en-US" dirty="0"/>
              <a:t>Helmet shields</a:t>
            </a:r>
          </a:p>
        </p:txBody>
      </p:sp>
      <p:sp>
        <p:nvSpPr>
          <p:cNvPr id="3" name="Content Placeholder 2">
            <a:extLst>
              <a:ext uri="{FF2B5EF4-FFF2-40B4-BE49-F238E27FC236}">
                <a16:creationId xmlns:a16="http://schemas.microsoft.com/office/drawing/2014/main" id="{BE13ACF4-55AE-416A-9C8B-03A3D155B97B}"/>
              </a:ext>
            </a:extLst>
          </p:cNvPr>
          <p:cNvSpPr txBox="1">
            <a:spLocks/>
          </p:cNvSpPr>
          <p:nvPr/>
        </p:nvSpPr>
        <p:spPr>
          <a:xfrm>
            <a:off x="1085909" y="1981200"/>
            <a:ext cx="10597329" cy="3021011"/>
          </a:xfrm>
          <a:prstGeom prst="rect">
            <a:avLst/>
          </a:prstGeom>
        </p:spPr>
        <p:txBody>
          <a:bodyPr>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dirty="0"/>
              <a:t>Rank is printed in the top “panel” of the shield</a:t>
            </a:r>
          </a:p>
          <a:p>
            <a:pPr lvl="1"/>
            <a:r>
              <a:rPr lang="en-US" dirty="0"/>
              <a:t>Captain, Lieutenant, Firefighter, </a:t>
            </a:r>
            <a:r>
              <a:rPr lang="en-US" dirty="0" err="1"/>
              <a:t>Etc</a:t>
            </a:r>
            <a:endParaRPr lang="en-US" dirty="0"/>
          </a:p>
          <a:p>
            <a:r>
              <a:rPr lang="en-US" dirty="0"/>
              <a:t>Last name is printed in the bottom “panel” of the shield</a:t>
            </a:r>
          </a:p>
          <a:p>
            <a:pPr marL="274320" lvl="1" indent="0">
              <a:buNone/>
            </a:pPr>
            <a:br>
              <a:rPr lang="en-US" dirty="0"/>
            </a:br>
            <a:endParaRPr lang="en-US" dirty="0"/>
          </a:p>
        </p:txBody>
      </p:sp>
      <p:pic>
        <p:nvPicPr>
          <p:cNvPr id="6" name="Picture 2" descr="Image result for firefighter mayday">
            <a:extLst>
              <a:ext uri="{FF2B5EF4-FFF2-40B4-BE49-F238E27FC236}">
                <a16:creationId xmlns:a16="http://schemas.microsoft.com/office/drawing/2014/main" id="{907DD679-459E-4EE3-9EA1-A34FFD261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0912" y="4799022"/>
            <a:ext cx="2667000" cy="149352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AED8AC3D-F22C-4191-B05F-CED07F7F597D}"/>
              </a:ext>
            </a:extLst>
          </p:cNvPr>
          <p:cNvSpPr txBox="1">
            <a:spLocks/>
          </p:cNvSpPr>
          <p:nvPr/>
        </p:nvSpPr>
        <p:spPr>
          <a:xfrm>
            <a:off x="2797191" y="6299694"/>
            <a:ext cx="7174763" cy="69600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t>Identify a lost or trapped firefighter by name.</a:t>
            </a:r>
          </a:p>
        </p:txBody>
      </p:sp>
      <p:pic>
        <p:nvPicPr>
          <p:cNvPr id="8" name="Picture 7">
            <a:extLst>
              <a:ext uri="{FF2B5EF4-FFF2-40B4-BE49-F238E27FC236}">
                <a16:creationId xmlns:a16="http://schemas.microsoft.com/office/drawing/2014/main" id="{A4B783EA-FE35-431F-8416-DA2B07E7080C}"/>
              </a:ext>
            </a:extLst>
          </p:cNvPr>
          <p:cNvPicPr>
            <a:picLocks noChangeAspect="1"/>
          </p:cNvPicPr>
          <p:nvPr/>
        </p:nvPicPr>
        <p:blipFill>
          <a:blip r:embed="rId3"/>
          <a:stretch>
            <a:fillRect/>
          </a:stretch>
        </p:blipFill>
        <p:spPr>
          <a:xfrm>
            <a:off x="-64167" y="4104597"/>
            <a:ext cx="12317158" cy="567178"/>
          </a:xfrm>
          <a:prstGeom prst="rect">
            <a:avLst/>
          </a:prstGeom>
        </p:spPr>
      </p:pic>
    </p:spTree>
    <p:extLst>
      <p:ext uri="{BB962C8B-B14F-4D97-AF65-F5344CB8AC3E}">
        <p14:creationId xmlns:p14="http://schemas.microsoft.com/office/powerpoint/2010/main" val="343895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482600"/>
            <a:ext cx="10360501" cy="736600"/>
          </a:xfrm>
        </p:spPr>
        <p:txBody>
          <a:bodyPr>
            <a:normAutofit/>
          </a:bodyPr>
          <a:lstStyle/>
          <a:p>
            <a:r>
              <a:rPr lang="en-US" dirty="0"/>
              <a:t>Shield Inserts</a:t>
            </a:r>
          </a:p>
        </p:txBody>
      </p:sp>
      <p:sp>
        <p:nvSpPr>
          <p:cNvPr id="4" name="TextBox 3">
            <a:extLst>
              <a:ext uri="{FF2B5EF4-FFF2-40B4-BE49-F238E27FC236}">
                <a16:creationId xmlns:a16="http://schemas.microsoft.com/office/drawing/2014/main" id="{57C8732B-B6F0-45AF-B278-828D0FB89A9A}"/>
              </a:ext>
            </a:extLst>
          </p:cNvPr>
          <p:cNvSpPr txBox="1"/>
          <p:nvPr/>
        </p:nvSpPr>
        <p:spPr>
          <a:xfrm>
            <a:off x="165243" y="1520952"/>
            <a:ext cx="11576985" cy="830997"/>
          </a:xfrm>
          <a:prstGeom prst="rect">
            <a:avLst/>
          </a:prstGeom>
          <a:noFill/>
        </p:spPr>
        <p:txBody>
          <a:bodyPr wrap="square" rtlCol="0">
            <a:spAutoFit/>
          </a:bodyPr>
          <a:lstStyle/>
          <a:p>
            <a:pPr marL="342900" lvl="0" indent="-342900">
              <a:buFont typeface="Arial" panose="020B0604020202020204" pitchFamily="34" charset="0"/>
              <a:buChar char="•"/>
            </a:pPr>
            <a:r>
              <a:rPr lang="en-US" dirty="0"/>
              <a:t>All apparatus shall have shield inserts specific to that apparatus. Shield inserts shall conform to the following standards:</a:t>
            </a:r>
            <a:endParaRPr lang="en-US" sz="2800" dirty="0"/>
          </a:p>
        </p:txBody>
      </p:sp>
      <p:sp>
        <p:nvSpPr>
          <p:cNvPr id="5" name="TextBox 4">
            <a:extLst>
              <a:ext uri="{FF2B5EF4-FFF2-40B4-BE49-F238E27FC236}">
                <a16:creationId xmlns:a16="http://schemas.microsoft.com/office/drawing/2014/main" id="{D74AFFAF-E37D-4BA4-8B95-5FF41EEBC912}"/>
              </a:ext>
            </a:extLst>
          </p:cNvPr>
          <p:cNvSpPr txBox="1"/>
          <p:nvPr/>
        </p:nvSpPr>
        <p:spPr>
          <a:xfrm>
            <a:off x="248575" y="6553200"/>
            <a:ext cx="1343638" cy="203133"/>
          </a:xfrm>
          <a:prstGeom prst="rect">
            <a:avLst/>
          </a:prstGeom>
          <a:noFill/>
        </p:spPr>
        <p:txBody>
          <a:bodyPr wrap="none" rtlCol="0">
            <a:spAutoFit/>
          </a:bodyPr>
          <a:lstStyle/>
          <a:p>
            <a:pPr>
              <a:lnSpc>
                <a:spcPct val="90000"/>
              </a:lnSpc>
            </a:pPr>
            <a:r>
              <a:rPr lang="en-US" sz="800" dirty="0"/>
              <a:t>Jefferson County OG 16-10</a:t>
            </a:r>
          </a:p>
        </p:txBody>
      </p:sp>
      <p:pic>
        <p:nvPicPr>
          <p:cNvPr id="7" name="Picture 6">
            <a:extLst>
              <a:ext uri="{FF2B5EF4-FFF2-40B4-BE49-F238E27FC236}">
                <a16:creationId xmlns:a16="http://schemas.microsoft.com/office/drawing/2014/main" id="{8322C820-9D42-43EB-A643-781B090450CE}"/>
              </a:ext>
            </a:extLst>
          </p:cNvPr>
          <p:cNvPicPr>
            <a:picLocks noChangeAspect="1"/>
          </p:cNvPicPr>
          <p:nvPr/>
        </p:nvPicPr>
        <p:blipFill>
          <a:blip r:embed="rId2"/>
          <a:stretch>
            <a:fillRect/>
          </a:stretch>
        </p:blipFill>
        <p:spPr>
          <a:xfrm>
            <a:off x="375958" y="2757793"/>
            <a:ext cx="11155554" cy="2544484"/>
          </a:xfrm>
          <a:prstGeom prst="rect">
            <a:avLst/>
          </a:prstGeom>
        </p:spPr>
      </p:pic>
      <p:sp>
        <p:nvSpPr>
          <p:cNvPr id="8" name="Rectangle 7">
            <a:extLst>
              <a:ext uri="{FF2B5EF4-FFF2-40B4-BE49-F238E27FC236}">
                <a16:creationId xmlns:a16="http://schemas.microsoft.com/office/drawing/2014/main" id="{7647111C-2214-4486-8FEF-49E572C14199}"/>
              </a:ext>
            </a:extLst>
          </p:cNvPr>
          <p:cNvSpPr/>
          <p:nvPr/>
        </p:nvSpPr>
        <p:spPr>
          <a:xfrm>
            <a:off x="707660" y="5419711"/>
            <a:ext cx="11034568" cy="461665"/>
          </a:xfrm>
          <a:prstGeom prst="rect">
            <a:avLst/>
          </a:prstGeom>
        </p:spPr>
        <p:txBody>
          <a:bodyPr wrap="square">
            <a:spAutoFit/>
          </a:bodyPr>
          <a:lstStyle/>
          <a:p>
            <a:pPr lvl="0"/>
            <a:r>
              <a:rPr lang="en-US" i="1" dirty="0"/>
              <a:t>(Note: Unit Officer insert will be White, with lettering colored as described above)</a:t>
            </a:r>
            <a:endParaRPr lang="en-US" dirty="0"/>
          </a:p>
        </p:txBody>
      </p:sp>
    </p:spTree>
    <p:extLst>
      <p:ext uri="{BB962C8B-B14F-4D97-AF65-F5344CB8AC3E}">
        <p14:creationId xmlns:p14="http://schemas.microsoft.com/office/powerpoint/2010/main" val="167509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482600"/>
            <a:ext cx="10360501" cy="736600"/>
          </a:xfrm>
        </p:spPr>
        <p:txBody>
          <a:bodyPr>
            <a:normAutofit/>
          </a:bodyPr>
          <a:lstStyle/>
          <a:p>
            <a:r>
              <a:rPr lang="en-US" dirty="0"/>
              <a:t>Shield Inserts</a:t>
            </a:r>
          </a:p>
        </p:txBody>
      </p:sp>
      <p:sp>
        <p:nvSpPr>
          <p:cNvPr id="5" name="TextBox 4">
            <a:extLst>
              <a:ext uri="{FF2B5EF4-FFF2-40B4-BE49-F238E27FC236}">
                <a16:creationId xmlns:a16="http://schemas.microsoft.com/office/drawing/2014/main" id="{D74AFFAF-E37D-4BA4-8B95-5FF41EEBC912}"/>
              </a:ext>
            </a:extLst>
          </p:cNvPr>
          <p:cNvSpPr txBox="1"/>
          <p:nvPr/>
        </p:nvSpPr>
        <p:spPr>
          <a:xfrm>
            <a:off x="248575" y="6553200"/>
            <a:ext cx="1343638" cy="203133"/>
          </a:xfrm>
          <a:prstGeom prst="rect">
            <a:avLst/>
          </a:prstGeom>
          <a:noFill/>
        </p:spPr>
        <p:txBody>
          <a:bodyPr wrap="none" rtlCol="0">
            <a:spAutoFit/>
          </a:bodyPr>
          <a:lstStyle/>
          <a:p>
            <a:pPr>
              <a:lnSpc>
                <a:spcPct val="90000"/>
              </a:lnSpc>
            </a:pPr>
            <a:r>
              <a:rPr lang="en-US" sz="800" dirty="0"/>
              <a:t>Jefferson County OG 16-10</a:t>
            </a:r>
          </a:p>
        </p:txBody>
      </p:sp>
      <p:pic>
        <p:nvPicPr>
          <p:cNvPr id="4" name="Picture 3">
            <a:extLst>
              <a:ext uri="{FF2B5EF4-FFF2-40B4-BE49-F238E27FC236}">
                <a16:creationId xmlns:a16="http://schemas.microsoft.com/office/drawing/2014/main" id="{06B08ACF-B633-4BCD-84E8-40F304ABB6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212" y="1143000"/>
            <a:ext cx="5486400" cy="5486400"/>
          </a:xfrm>
          <a:prstGeom prst="rect">
            <a:avLst/>
          </a:prstGeom>
        </p:spPr>
      </p:pic>
      <p:sp>
        <p:nvSpPr>
          <p:cNvPr id="6" name="Rectangle 5">
            <a:extLst>
              <a:ext uri="{FF2B5EF4-FFF2-40B4-BE49-F238E27FC236}">
                <a16:creationId xmlns:a16="http://schemas.microsoft.com/office/drawing/2014/main" id="{55EE21F5-D4D5-4093-BEDB-B6A79DED2F44}"/>
              </a:ext>
            </a:extLst>
          </p:cNvPr>
          <p:cNvSpPr/>
          <p:nvPr/>
        </p:nvSpPr>
        <p:spPr>
          <a:xfrm>
            <a:off x="8990012" y="2743200"/>
            <a:ext cx="2894013" cy="1569660"/>
          </a:xfrm>
          <a:prstGeom prst="rect">
            <a:avLst/>
          </a:prstGeom>
        </p:spPr>
        <p:txBody>
          <a:bodyPr wrap="square">
            <a:spAutoFit/>
          </a:bodyPr>
          <a:lstStyle/>
          <a:p>
            <a:r>
              <a:rPr lang="en-US" dirty="0"/>
              <a:t>All apparatus shall have shield inserts specific to that apparatus.</a:t>
            </a:r>
          </a:p>
        </p:txBody>
      </p:sp>
      <p:sp>
        <p:nvSpPr>
          <p:cNvPr id="7" name="TextBox 6">
            <a:extLst>
              <a:ext uri="{FF2B5EF4-FFF2-40B4-BE49-F238E27FC236}">
                <a16:creationId xmlns:a16="http://schemas.microsoft.com/office/drawing/2014/main" id="{29018F48-39D6-4AC6-91E6-1A091A7476C3}"/>
              </a:ext>
            </a:extLst>
          </p:cNvPr>
          <p:cNvSpPr txBox="1"/>
          <p:nvPr/>
        </p:nvSpPr>
        <p:spPr>
          <a:xfrm>
            <a:off x="455612" y="1830845"/>
            <a:ext cx="2667000" cy="4081117"/>
          </a:xfrm>
          <a:prstGeom prst="rect">
            <a:avLst/>
          </a:prstGeom>
          <a:noFill/>
        </p:spPr>
        <p:txBody>
          <a:bodyPr wrap="square" rtlCol="0">
            <a:spAutoFit/>
          </a:bodyPr>
          <a:lstStyle/>
          <a:p>
            <a:pPr>
              <a:lnSpc>
                <a:spcPct val="90000"/>
              </a:lnSpc>
            </a:pPr>
            <a:r>
              <a:rPr lang="en-US" dirty="0"/>
              <a:t>Unit Officer of the apparatus has White Background with colored letters. </a:t>
            </a:r>
          </a:p>
          <a:p>
            <a:pPr>
              <a:lnSpc>
                <a:spcPct val="90000"/>
              </a:lnSpc>
            </a:pPr>
            <a:endParaRPr lang="en-US" dirty="0"/>
          </a:p>
          <a:p>
            <a:pPr>
              <a:lnSpc>
                <a:spcPct val="90000"/>
              </a:lnSpc>
            </a:pPr>
            <a:r>
              <a:rPr lang="en-US" dirty="0"/>
              <a:t>Other Personnel of the apparatus have Colored Background with White letters. </a:t>
            </a:r>
          </a:p>
          <a:p>
            <a:pPr>
              <a:lnSpc>
                <a:spcPct val="90000"/>
              </a:lnSpc>
            </a:pPr>
            <a:endParaRPr lang="en-US" dirty="0"/>
          </a:p>
        </p:txBody>
      </p:sp>
    </p:spTree>
    <p:extLst>
      <p:ext uri="{BB962C8B-B14F-4D97-AF65-F5344CB8AC3E}">
        <p14:creationId xmlns:p14="http://schemas.microsoft.com/office/powerpoint/2010/main" val="337242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B4E5-4905-4EBF-A5FB-BD3D322A3DC7}"/>
              </a:ext>
            </a:extLst>
          </p:cNvPr>
          <p:cNvSpPr>
            <a:spLocks noGrp="1"/>
          </p:cNvSpPr>
          <p:nvPr>
            <p:ph type="title"/>
          </p:nvPr>
        </p:nvSpPr>
        <p:spPr/>
        <p:txBody>
          <a:bodyPr/>
          <a:lstStyle/>
          <a:p>
            <a:pPr algn="ctr"/>
            <a:r>
              <a:rPr lang="en-US" dirty="0">
                <a:solidFill>
                  <a:schemeClr val="tx1"/>
                </a:solidFill>
              </a:rPr>
              <a:t>Who is this? What is his rank?  Is he on Engine, Truck or Rescue Squad?</a:t>
            </a:r>
          </a:p>
        </p:txBody>
      </p:sp>
      <p:pic>
        <p:nvPicPr>
          <p:cNvPr id="4100" name="Picture 4" descr="Image result for fireman">
            <a:extLst>
              <a:ext uri="{FF2B5EF4-FFF2-40B4-BE49-F238E27FC236}">
                <a16:creationId xmlns:a16="http://schemas.microsoft.com/office/drawing/2014/main" id="{80A27F49-2241-4DAD-B2C6-4D8C2C3E8CF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2907" t="3292" r="12907" b="26701"/>
          <a:stretch/>
        </p:blipFill>
        <p:spPr bwMode="auto">
          <a:xfrm>
            <a:off x="3656012" y="2286000"/>
            <a:ext cx="4085559" cy="399947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179715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B4E5-4905-4EBF-A5FB-BD3D322A3DC7}"/>
              </a:ext>
            </a:extLst>
          </p:cNvPr>
          <p:cNvSpPr>
            <a:spLocks noGrp="1"/>
          </p:cNvSpPr>
          <p:nvPr>
            <p:ph type="title"/>
          </p:nvPr>
        </p:nvSpPr>
        <p:spPr/>
        <p:txBody>
          <a:bodyPr/>
          <a:lstStyle/>
          <a:p>
            <a:pPr algn="ctr"/>
            <a:r>
              <a:rPr lang="en-US" dirty="0">
                <a:solidFill>
                  <a:schemeClr val="tx1"/>
                </a:solidFill>
              </a:rPr>
              <a:t>Who is this? What is his rank?  Is he on Engine, Truck or Rescue Squad?</a:t>
            </a:r>
          </a:p>
        </p:txBody>
      </p:sp>
      <p:pic>
        <p:nvPicPr>
          <p:cNvPr id="5" name="Picture 2" descr="royce-shields-055">
            <a:extLst>
              <a:ext uri="{FF2B5EF4-FFF2-40B4-BE49-F238E27FC236}">
                <a16:creationId xmlns:a16="http://schemas.microsoft.com/office/drawing/2014/main" id="{74A7C4AD-E7F4-45AB-A239-4C36C8DA46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3791"/>
          <a:stretch/>
        </p:blipFill>
        <p:spPr bwMode="auto">
          <a:xfrm>
            <a:off x="3263393" y="1701800"/>
            <a:ext cx="5662037" cy="5135300"/>
          </a:xfrm>
          <a:custGeom>
            <a:avLst/>
            <a:gdLst>
              <a:gd name="connsiteX0" fmla="*/ 630049 w 4671437"/>
              <a:gd name="connsiteY0" fmla="*/ 0 h 4236855"/>
              <a:gd name="connsiteX1" fmla="*/ 4671437 w 4671437"/>
              <a:gd name="connsiteY1" fmla="*/ 0 h 4236855"/>
              <a:gd name="connsiteX2" fmla="*/ 4671437 w 4671437"/>
              <a:gd name="connsiteY2" fmla="*/ 1 h 4236855"/>
              <a:gd name="connsiteX3" fmla="*/ 3814017 w 4671437"/>
              <a:gd name="connsiteY3" fmla="*/ 1 h 4236855"/>
              <a:gd name="connsiteX4" fmla="*/ 3181159 w 4671437"/>
              <a:gd name="connsiteY4" fmla="*/ 4236855 h 4236855"/>
              <a:gd name="connsiteX5" fmla="*/ 0 w 4671437"/>
              <a:gd name="connsiteY5" fmla="*/ 4236855 h 423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1437" h="4236855">
                <a:moveTo>
                  <a:pt x="630049" y="0"/>
                </a:moveTo>
                <a:lnTo>
                  <a:pt x="4671437" y="0"/>
                </a:lnTo>
                <a:lnTo>
                  <a:pt x="4671437" y="1"/>
                </a:lnTo>
                <a:lnTo>
                  <a:pt x="3814017" y="1"/>
                </a:lnTo>
                <a:lnTo>
                  <a:pt x="3181159" y="4236855"/>
                </a:lnTo>
                <a:lnTo>
                  <a:pt x="0" y="4236855"/>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61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SCBA Identification</a:t>
            </a:r>
          </a:p>
        </p:txBody>
      </p:sp>
      <p:pic>
        <p:nvPicPr>
          <p:cNvPr id="7" name="Picture 6" descr="https://royceshields.com/wp-content/uploads/2017/08/0U1A2044-3.jpg">
            <a:extLst>
              <a:ext uri="{FF2B5EF4-FFF2-40B4-BE49-F238E27FC236}">
                <a16:creationId xmlns:a16="http://schemas.microsoft.com/office/drawing/2014/main" id="{B40BA0A0-F681-48D4-849A-43200337FF2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 b="1293"/>
          <a:stretch/>
        </p:blipFill>
        <p:spPr bwMode="auto">
          <a:xfrm>
            <a:off x="1293812" y="2298577"/>
            <a:ext cx="2625335" cy="38823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https://royceshields.com/wp-content/uploads/2017/08/0U1A2030.jpg">
            <a:extLst>
              <a:ext uri="{FF2B5EF4-FFF2-40B4-BE49-F238E27FC236}">
                <a16:creationId xmlns:a16="http://schemas.microsoft.com/office/drawing/2014/main" id="{F69F3629-A54C-45D8-A2D6-EE05A67D194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3" r="3" b="1160"/>
          <a:stretch/>
        </p:blipFill>
        <p:spPr bwMode="auto">
          <a:xfrm>
            <a:off x="4115094" y="2299835"/>
            <a:ext cx="2625335" cy="3882362"/>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C88DF329-C2E3-4380-B895-A91C616443DD}"/>
              </a:ext>
            </a:extLst>
          </p:cNvPr>
          <p:cNvSpPr txBox="1">
            <a:spLocks/>
          </p:cNvSpPr>
          <p:nvPr/>
        </p:nvSpPr>
        <p:spPr>
          <a:xfrm>
            <a:off x="7413417" y="2286000"/>
            <a:ext cx="3883332" cy="4214811"/>
          </a:xfrm>
          <a:prstGeom prst="rect">
            <a:avLst/>
          </a:prstGeom>
        </p:spPr>
        <p:txBody>
          <a:bodyPr>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b="1" dirty="0"/>
              <a:t>Front and Back Identification</a:t>
            </a:r>
          </a:p>
          <a:p>
            <a:pPr lvl="1"/>
            <a:r>
              <a:rPr lang="en-US" sz="1800" dirty="0"/>
              <a:t>Helmet Shield and Insert</a:t>
            </a:r>
          </a:p>
          <a:p>
            <a:pPr lvl="1"/>
            <a:r>
              <a:rPr lang="en-US" sz="1800" dirty="0"/>
              <a:t>Rear cylinder SCBA Identifier</a:t>
            </a:r>
          </a:p>
          <a:p>
            <a:pPr lvl="1"/>
            <a:r>
              <a:rPr lang="en-US" sz="1800" dirty="0"/>
              <a:t>Name Plate on Coat</a:t>
            </a:r>
          </a:p>
        </p:txBody>
      </p:sp>
      <p:pic>
        <p:nvPicPr>
          <p:cNvPr id="11" name="Picture 10">
            <a:extLst>
              <a:ext uri="{FF2B5EF4-FFF2-40B4-BE49-F238E27FC236}">
                <a16:creationId xmlns:a16="http://schemas.microsoft.com/office/drawing/2014/main" id="{F5E4B72A-27B3-494B-92AF-153254899C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24959">
            <a:off x="8733316" y="4543550"/>
            <a:ext cx="2062162" cy="2062162"/>
          </a:xfrm>
          <a:prstGeom prst="rect">
            <a:avLst/>
          </a:prstGeom>
        </p:spPr>
      </p:pic>
    </p:spTree>
    <p:extLst>
      <p:ext uri="{BB962C8B-B14F-4D97-AF65-F5344CB8AC3E}">
        <p14:creationId xmlns:p14="http://schemas.microsoft.com/office/powerpoint/2010/main" val="17966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9F327-FE21-4AB2-9FCE-A2D3ABF1BDD2}"/>
              </a:ext>
            </a:extLst>
          </p:cNvPr>
          <p:cNvSpPr>
            <a:spLocks noGrp="1"/>
          </p:cNvSpPr>
          <p:nvPr>
            <p:ph type="title"/>
          </p:nvPr>
        </p:nvSpPr>
        <p:spPr>
          <a:xfrm>
            <a:off x="150812" y="381000"/>
            <a:ext cx="10360501" cy="1219200"/>
          </a:xfrm>
        </p:spPr>
        <p:txBody>
          <a:bodyPr/>
          <a:lstStyle/>
          <a:p>
            <a:r>
              <a:rPr lang="en-US" dirty="0"/>
              <a:t>Accountability Boards</a:t>
            </a:r>
          </a:p>
        </p:txBody>
      </p:sp>
      <p:pic>
        <p:nvPicPr>
          <p:cNvPr id="3" name="Picture 2">
            <a:extLst>
              <a:ext uri="{FF2B5EF4-FFF2-40B4-BE49-F238E27FC236}">
                <a16:creationId xmlns:a16="http://schemas.microsoft.com/office/drawing/2014/main" id="{236FE086-32B1-47D7-9472-661A12618EB9}"/>
              </a:ext>
            </a:extLst>
          </p:cNvPr>
          <p:cNvPicPr>
            <a:picLocks noChangeAspect="1"/>
          </p:cNvPicPr>
          <p:nvPr/>
        </p:nvPicPr>
        <p:blipFill>
          <a:blip r:embed="rId2"/>
          <a:stretch>
            <a:fillRect/>
          </a:stretch>
        </p:blipFill>
        <p:spPr>
          <a:xfrm>
            <a:off x="6932612" y="2133600"/>
            <a:ext cx="2812407" cy="3749876"/>
          </a:xfrm>
          <a:prstGeom prst="rect">
            <a:avLst/>
          </a:prstGeom>
        </p:spPr>
      </p:pic>
      <p:pic>
        <p:nvPicPr>
          <p:cNvPr id="4" name="Picture 3">
            <a:extLst>
              <a:ext uri="{FF2B5EF4-FFF2-40B4-BE49-F238E27FC236}">
                <a16:creationId xmlns:a16="http://schemas.microsoft.com/office/drawing/2014/main" id="{BEEADBE4-221C-4DD1-A8DB-100CE9417CBF}"/>
              </a:ext>
            </a:extLst>
          </p:cNvPr>
          <p:cNvPicPr>
            <a:picLocks noChangeAspect="1"/>
          </p:cNvPicPr>
          <p:nvPr/>
        </p:nvPicPr>
        <p:blipFill>
          <a:blip r:embed="rId3"/>
          <a:stretch>
            <a:fillRect/>
          </a:stretch>
        </p:blipFill>
        <p:spPr>
          <a:xfrm>
            <a:off x="3069526" y="2193724"/>
            <a:ext cx="2812407" cy="3749876"/>
          </a:xfrm>
          <a:prstGeom prst="rect">
            <a:avLst/>
          </a:prstGeom>
        </p:spPr>
      </p:pic>
      <p:pic>
        <p:nvPicPr>
          <p:cNvPr id="5" name="Picture 4">
            <a:extLst>
              <a:ext uri="{FF2B5EF4-FFF2-40B4-BE49-F238E27FC236}">
                <a16:creationId xmlns:a16="http://schemas.microsoft.com/office/drawing/2014/main" id="{F2EE0553-6BE9-44A0-A622-EB30B7A2A7A6}"/>
              </a:ext>
            </a:extLst>
          </p:cNvPr>
          <p:cNvPicPr>
            <a:picLocks noChangeAspect="1"/>
          </p:cNvPicPr>
          <p:nvPr/>
        </p:nvPicPr>
        <p:blipFill rotWithShape="1">
          <a:blip r:embed="rId4"/>
          <a:srcRect l="2945" t="22080" r="8317" b="9959"/>
          <a:stretch/>
        </p:blipFill>
        <p:spPr>
          <a:xfrm>
            <a:off x="455612" y="3048000"/>
            <a:ext cx="2142916" cy="2188264"/>
          </a:xfrm>
          <a:prstGeom prst="rect">
            <a:avLst/>
          </a:prstGeom>
        </p:spPr>
      </p:pic>
      <p:sp>
        <p:nvSpPr>
          <p:cNvPr id="6" name="Arrow: U-Turn 5">
            <a:extLst>
              <a:ext uri="{FF2B5EF4-FFF2-40B4-BE49-F238E27FC236}">
                <a16:creationId xmlns:a16="http://schemas.microsoft.com/office/drawing/2014/main" id="{6910FE8C-5A8E-49CD-AB1C-75EC0ED3D142}"/>
              </a:ext>
            </a:extLst>
          </p:cNvPr>
          <p:cNvSpPr/>
          <p:nvPr/>
        </p:nvSpPr>
        <p:spPr>
          <a:xfrm>
            <a:off x="1446212" y="2209800"/>
            <a:ext cx="3582762" cy="864482"/>
          </a:xfrm>
          <a:prstGeom prst="utur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Equals 6">
            <a:extLst>
              <a:ext uri="{FF2B5EF4-FFF2-40B4-BE49-F238E27FC236}">
                <a16:creationId xmlns:a16="http://schemas.microsoft.com/office/drawing/2014/main" id="{7483F92A-D866-428F-9EF8-98685BAFDAF7}"/>
              </a:ext>
            </a:extLst>
          </p:cNvPr>
          <p:cNvSpPr/>
          <p:nvPr/>
        </p:nvSpPr>
        <p:spPr>
          <a:xfrm>
            <a:off x="6106880" y="3810000"/>
            <a:ext cx="655334" cy="747442"/>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1426D225-5632-491E-9CC0-D8D088B9562C}"/>
              </a:ext>
            </a:extLst>
          </p:cNvPr>
          <p:cNvSpPr/>
          <p:nvPr/>
        </p:nvSpPr>
        <p:spPr>
          <a:xfrm>
            <a:off x="1141412" y="5959901"/>
            <a:ext cx="11442946" cy="830997"/>
          </a:xfrm>
          <a:prstGeom prst="rect">
            <a:avLst/>
          </a:prstGeom>
        </p:spPr>
        <p:txBody>
          <a:bodyPr wrap="square">
            <a:spAutoFit/>
          </a:bodyPr>
          <a:lstStyle/>
          <a:p>
            <a:r>
              <a:rPr lang="en-US" dirty="0"/>
              <a:t>KEEP THE UNIT INSERTS ON THE PASSPORT BOARD</a:t>
            </a:r>
          </a:p>
          <a:p>
            <a:pPr lvl="1"/>
            <a:r>
              <a:rPr lang="en-US" dirty="0"/>
              <a:t>Inserts for each seated position (extras are for POV’s  arriving on scene)</a:t>
            </a:r>
          </a:p>
        </p:txBody>
      </p:sp>
    </p:spTree>
    <p:extLst>
      <p:ext uri="{BB962C8B-B14F-4D97-AF65-F5344CB8AC3E}">
        <p14:creationId xmlns:p14="http://schemas.microsoft.com/office/powerpoint/2010/main" val="427725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features and advantages</a:t>
            </a:r>
          </a:p>
        </p:txBody>
      </p:sp>
      <p:sp>
        <p:nvSpPr>
          <p:cNvPr id="3" name="Text Placeholder 2"/>
          <p:cNvSpPr>
            <a:spLocks noGrp="1"/>
          </p:cNvSpPr>
          <p:nvPr>
            <p:ph type="body" idx="1"/>
          </p:nvPr>
        </p:nvSpPr>
        <p:spPr/>
        <p:txBody>
          <a:bodyPr/>
          <a:lstStyle/>
          <a:p>
            <a:r>
              <a:rPr lang="en-US" dirty="0"/>
              <a:t>Jefferson County Fire and Rescue Association</a:t>
            </a:r>
          </a:p>
        </p:txBody>
      </p:sp>
    </p:spTree>
    <p:extLst>
      <p:ext uri="{BB962C8B-B14F-4D97-AF65-F5344CB8AC3E}">
        <p14:creationId xmlns:p14="http://schemas.microsoft.com/office/powerpoint/2010/main" val="346510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MPASS Video 1080">
            <a:hlinkClick r:id="" action="ppaction://media"/>
            <a:extLst>
              <a:ext uri="{FF2B5EF4-FFF2-40B4-BE49-F238E27FC236}">
                <a16:creationId xmlns:a16="http://schemas.microsoft.com/office/drawing/2014/main" id="{A11DB9DE-5CE6-4063-B9FA-45DD9517024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0013" y="152400"/>
            <a:ext cx="9669576" cy="6037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8D2D9448-27E5-4492-B045-9FFEDB6B1624}"/>
              </a:ext>
            </a:extLst>
          </p:cNvPr>
          <p:cNvSpPr/>
          <p:nvPr/>
        </p:nvSpPr>
        <p:spPr>
          <a:xfrm>
            <a:off x="9809609" y="6597878"/>
            <a:ext cx="2360612" cy="215444"/>
          </a:xfrm>
          <a:prstGeom prst="rect">
            <a:avLst/>
          </a:prstGeom>
        </p:spPr>
        <p:txBody>
          <a:bodyPr wrap="square">
            <a:spAutoFit/>
          </a:bodyPr>
          <a:lstStyle/>
          <a:p>
            <a:r>
              <a:rPr lang="en-US" sz="800" dirty="0">
                <a:hlinkClick r:id="rId5"/>
              </a:rPr>
              <a:t>https://www.youtube.com/watch?v=v5lB8uEtIPs</a:t>
            </a:r>
            <a:endParaRPr lang="en-US" sz="800" dirty="0"/>
          </a:p>
        </p:txBody>
      </p:sp>
      <p:sp>
        <p:nvSpPr>
          <p:cNvPr id="6" name="TextBox 5">
            <a:extLst>
              <a:ext uri="{FF2B5EF4-FFF2-40B4-BE49-F238E27FC236}">
                <a16:creationId xmlns:a16="http://schemas.microsoft.com/office/drawing/2014/main" id="{6F9CD04C-092A-4C54-A13C-AD5EC8802A1E}"/>
              </a:ext>
            </a:extLst>
          </p:cNvPr>
          <p:cNvSpPr txBox="1"/>
          <p:nvPr/>
        </p:nvSpPr>
        <p:spPr>
          <a:xfrm>
            <a:off x="227012" y="6357812"/>
            <a:ext cx="4860370" cy="286232"/>
          </a:xfrm>
          <a:prstGeom prst="rect">
            <a:avLst/>
          </a:prstGeom>
          <a:noFill/>
        </p:spPr>
        <p:txBody>
          <a:bodyPr wrap="none" rtlCol="0">
            <a:spAutoFit/>
          </a:bodyPr>
          <a:lstStyle/>
          <a:p>
            <a:pPr>
              <a:lnSpc>
                <a:spcPct val="90000"/>
              </a:lnSpc>
            </a:pPr>
            <a:r>
              <a:rPr lang="en-US" sz="1400" dirty="0"/>
              <a:t>Royce Shields is not required, so long as the shield meets OG. </a:t>
            </a:r>
          </a:p>
        </p:txBody>
      </p:sp>
    </p:spTree>
    <p:extLst>
      <p:ext uri="{BB962C8B-B14F-4D97-AF65-F5344CB8AC3E}">
        <p14:creationId xmlns:p14="http://schemas.microsoft.com/office/powerpoint/2010/main" val="380763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0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fullScrn="1">
              <p:cMediaNode vol="100000">
                <p:cTn id="12"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Emergency Scene Procedures</a:t>
            </a:r>
          </a:p>
        </p:txBody>
      </p:sp>
      <p:sp>
        <p:nvSpPr>
          <p:cNvPr id="3" name="Text Placeholder 2"/>
          <p:cNvSpPr>
            <a:spLocks noGrp="1"/>
          </p:cNvSpPr>
          <p:nvPr>
            <p:ph type="body" idx="1"/>
          </p:nvPr>
        </p:nvSpPr>
        <p:spPr/>
        <p:txBody>
          <a:bodyPr/>
          <a:lstStyle/>
          <a:p>
            <a:r>
              <a:rPr lang="en-US" dirty="0"/>
              <a:t>Jefferson County Fire and Rescue Association</a:t>
            </a:r>
          </a:p>
        </p:txBody>
      </p:sp>
    </p:spTree>
    <p:extLst>
      <p:ext uri="{BB962C8B-B14F-4D97-AF65-F5344CB8AC3E}">
        <p14:creationId xmlns:p14="http://schemas.microsoft.com/office/powerpoint/2010/main" val="143401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660400"/>
          </a:xfrm>
        </p:spPr>
        <p:txBody>
          <a:bodyPr/>
          <a:lstStyle/>
          <a:p>
            <a:r>
              <a:rPr lang="en-US" dirty="0"/>
              <a:t>Firefighter </a:t>
            </a:r>
          </a:p>
        </p:txBody>
      </p:sp>
      <p:sp>
        <p:nvSpPr>
          <p:cNvPr id="3" name="Content Placeholder 2"/>
          <p:cNvSpPr>
            <a:spLocks noGrp="1"/>
          </p:cNvSpPr>
          <p:nvPr>
            <p:ph idx="1"/>
          </p:nvPr>
        </p:nvSpPr>
        <p:spPr/>
        <p:txBody>
          <a:bodyPr>
            <a:normAutofit fontScale="85000" lnSpcReduction="20000"/>
          </a:bodyPr>
          <a:lstStyle/>
          <a:p>
            <a:pPr lvl="0"/>
            <a:r>
              <a:rPr lang="en-GB" dirty="0"/>
              <a:t>All Jefferson County fire companies responding and/or on scene of an emergency incident shall use the Jefferson County Accountability System.</a:t>
            </a:r>
            <a:endParaRPr lang="en-US" dirty="0"/>
          </a:p>
          <a:p>
            <a:pPr lvl="0"/>
            <a:r>
              <a:rPr lang="en-GB" dirty="0"/>
              <a:t>All personnel riding a specific apparatus, shall affix their Accountability Identification to the Accountability Board for that unit in their designated riding position, and shall affix a unit specific shield insert onto their helmet shield.</a:t>
            </a:r>
            <a:endParaRPr lang="en-US" dirty="0"/>
          </a:p>
          <a:p>
            <a:pPr lvl="1"/>
            <a:r>
              <a:rPr lang="en-GB" dirty="0"/>
              <a:t> </a:t>
            </a:r>
            <a:r>
              <a:rPr lang="en-GB" i="1" dirty="0"/>
              <a:t>If a unit responds driver only, the driver will always wear the driver helmet front, and will always place his/her Accountability Identification in the designated driver position. On Driver Only units, the driver remains responsible for the completion of the process.</a:t>
            </a:r>
            <a:endParaRPr lang="en-US" dirty="0"/>
          </a:p>
          <a:p>
            <a:pPr lvl="1"/>
            <a:r>
              <a:rPr lang="en-GB" i="1" dirty="0"/>
              <a:t>The use of the officer helmet front is for the designation of the unit officer, this rider may or may not be a company officer.  </a:t>
            </a:r>
            <a:endParaRPr lang="en-US" dirty="0"/>
          </a:p>
          <a:p>
            <a:pPr lvl="1"/>
            <a:r>
              <a:rPr lang="en-GB" i="1" dirty="0"/>
              <a:t>All spare unit inserts remain on the board for future use by Command.</a:t>
            </a:r>
            <a:endParaRPr lang="en-US" dirty="0"/>
          </a:p>
          <a:p>
            <a:endParaRPr lang="en-US" dirty="0"/>
          </a:p>
        </p:txBody>
      </p:sp>
      <p:pic>
        <p:nvPicPr>
          <p:cNvPr id="6" name="Picture 5">
            <a:extLst>
              <a:ext uri="{FF2B5EF4-FFF2-40B4-BE49-F238E27FC236}">
                <a16:creationId xmlns:a16="http://schemas.microsoft.com/office/drawing/2014/main" id="{7202DF2C-1803-41FA-A2F2-A57F7F7162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4472" y="1371600"/>
            <a:ext cx="3496485" cy="5244728"/>
          </a:xfrm>
          <a:prstGeom prst="rect">
            <a:avLst/>
          </a:prstGeom>
        </p:spPr>
      </p:pic>
    </p:spTree>
    <p:extLst>
      <p:ext uri="{BB962C8B-B14F-4D97-AF65-F5344CB8AC3E}">
        <p14:creationId xmlns:p14="http://schemas.microsoft.com/office/powerpoint/2010/main" val="261136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B5EFDA-6805-4858-A89A-A4A13D364AEE}"/>
              </a:ext>
            </a:extLst>
          </p:cNvPr>
          <p:cNvPicPr>
            <a:picLocks noChangeAspect="1"/>
          </p:cNvPicPr>
          <p:nvPr/>
        </p:nvPicPr>
        <p:blipFill rotWithShape="1">
          <a:blip r:embed="rId2"/>
          <a:srcRect l="53032"/>
          <a:stretch/>
        </p:blipFill>
        <p:spPr>
          <a:xfrm>
            <a:off x="9080743" y="1600200"/>
            <a:ext cx="1966669" cy="2452389"/>
          </a:xfrm>
          <a:prstGeom prst="rect">
            <a:avLst/>
          </a:prstGeom>
        </p:spPr>
      </p:pic>
      <p:pic>
        <p:nvPicPr>
          <p:cNvPr id="4" name="Picture 3">
            <a:extLst>
              <a:ext uri="{FF2B5EF4-FFF2-40B4-BE49-F238E27FC236}">
                <a16:creationId xmlns:a16="http://schemas.microsoft.com/office/drawing/2014/main" id="{4D1143E4-792F-4E17-A8DE-7D666B434063}"/>
              </a:ext>
            </a:extLst>
          </p:cNvPr>
          <p:cNvPicPr>
            <a:picLocks noChangeAspect="1"/>
          </p:cNvPicPr>
          <p:nvPr/>
        </p:nvPicPr>
        <p:blipFill>
          <a:blip r:embed="rId3"/>
          <a:stretch>
            <a:fillRect/>
          </a:stretch>
        </p:blipFill>
        <p:spPr>
          <a:xfrm>
            <a:off x="5807075" y="1600200"/>
            <a:ext cx="1981988" cy="2452389"/>
          </a:xfrm>
          <a:prstGeom prst="rect">
            <a:avLst/>
          </a:prstGeom>
        </p:spPr>
      </p:pic>
      <p:pic>
        <p:nvPicPr>
          <p:cNvPr id="5" name="Picture 4">
            <a:extLst>
              <a:ext uri="{FF2B5EF4-FFF2-40B4-BE49-F238E27FC236}">
                <a16:creationId xmlns:a16="http://schemas.microsoft.com/office/drawing/2014/main" id="{48106893-6F72-4740-95E1-166E20526A46}"/>
              </a:ext>
            </a:extLst>
          </p:cNvPr>
          <p:cNvPicPr>
            <a:picLocks noChangeAspect="1"/>
          </p:cNvPicPr>
          <p:nvPr/>
        </p:nvPicPr>
        <p:blipFill>
          <a:blip r:embed="rId4"/>
          <a:stretch>
            <a:fillRect/>
          </a:stretch>
        </p:blipFill>
        <p:spPr>
          <a:xfrm>
            <a:off x="9080742" y="4189595"/>
            <a:ext cx="1966669" cy="2433434"/>
          </a:xfrm>
          <a:prstGeom prst="rect">
            <a:avLst/>
          </a:prstGeom>
        </p:spPr>
      </p:pic>
      <p:pic>
        <p:nvPicPr>
          <p:cNvPr id="6" name="Picture 5">
            <a:extLst>
              <a:ext uri="{FF2B5EF4-FFF2-40B4-BE49-F238E27FC236}">
                <a16:creationId xmlns:a16="http://schemas.microsoft.com/office/drawing/2014/main" id="{1E33EC3E-8B6A-44CB-8C37-869DDEE02924}"/>
              </a:ext>
            </a:extLst>
          </p:cNvPr>
          <p:cNvPicPr>
            <a:picLocks noChangeAspect="1"/>
          </p:cNvPicPr>
          <p:nvPr/>
        </p:nvPicPr>
        <p:blipFill rotWithShape="1">
          <a:blip r:embed="rId2"/>
          <a:srcRect l="12080" t="16324" r="46785" b="3663"/>
          <a:stretch/>
        </p:blipFill>
        <p:spPr>
          <a:xfrm>
            <a:off x="5767627" y="4189595"/>
            <a:ext cx="1981988" cy="2452389"/>
          </a:xfrm>
          <a:prstGeom prst="rect">
            <a:avLst/>
          </a:prstGeom>
        </p:spPr>
      </p:pic>
      <p:sp>
        <p:nvSpPr>
          <p:cNvPr id="7" name="Arrow: U-Turn 6">
            <a:extLst>
              <a:ext uri="{FF2B5EF4-FFF2-40B4-BE49-F238E27FC236}">
                <a16:creationId xmlns:a16="http://schemas.microsoft.com/office/drawing/2014/main" id="{939F610C-09BD-46F1-A970-697DEE223340}"/>
              </a:ext>
            </a:extLst>
          </p:cNvPr>
          <p:cNvSpPr/>
          <p:nvPr/>
        </p:nvSpPr>
        <p:spPr>
          <a:xfrm rot="294269">
            <a:off x="6788643" y="1751705"/>
            <a:ext cx="3839475" cy="916994"/>
          </a:xfrm>
          <a:prstGeom prst="uturnArrow">
            <a:avLst>
              <a:gd name="adj1" fmla="val 23988"/>
              <a:gd name="adj2" fmla="val 25000"/>
              <a:gd name="adj3" fmla="val 25000"/>
              <a:gd name="adj4" fmla="val 43750"/>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U-Turn 7">
            <a:extLst>
              <a:ext uri="{FF2B5EF4-FFF2-40B4-BE49-F238E27FC236}">
                <a16:creationId xmlns:a16="http://schemas.microsoft.com/office/drawing/2014/main" id="{13F1DF9B-2D3F-4EF8-88A6-255BDA64F70F}"/>
              </a:ext>
            </a:extLst>
          </p:cNvPr>
          <p:cNvSpPr/>
          <p:nvPr/>
        </p:nvSpPr>
        <p:spPr>
          <a:xfrm rot="10800000">
            <a:off x="6938369" y="5501726"/>
            <a:ext cx="3587261" cy="877824"/>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ontent Placeholder 5">
            <a:extLst>
              <a:ext uri="{FF2B5EF4-FFF2-40B4-BE49-F238E27FC236}">
                <a16:creationId xmlns:a16="http://schemas.microsoft.com/office/drawing/2014/main" id="{A7ACCE50-C865-4EB8-B2D1-B4A656A78C98}"/>
              </a:ext>
            </a:extLst>
          </p:cNvPr>
          <p:cNvSpPr txBox="1">
            <a:spLocks/>
          </p:cNvSpPr>
          <p:nvPr/>
        </p:nvSpPr>
        <p:spPr>
          <a:xfrm>
            <a:off x="397988" y="2793843"/>
            <a:ext cx="5369639" cy="1643527"/>
          </a:xfrm>
          <a:prstGeom prst="rect">
            <a:avLst/>
          </a:prstGeom>
          <a:noFill/>
        </p:spPr>
        <p:txBody>
          <a:bodyPr wrap="square" rtlCol="0">
            <a:sp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pPr marL="0" indent="0">
              <a:buNone/>
            </a:pPr>
            <a:r>
              <a:rPr lang="en-US" dirty="0"/>
              <a:t>WHEN TAKING YOUR RIDING POSITION, SWITCH YOUR ID AND THE INSERT FOR YOUR RIDING POSITION</a:t>
            </a:r>
          </a:p>
        </p:txBody>
      </p:sp>
      <p:sp>
        <p:nvSpPr>
          <p:cNvPr id="10" name="Title 1">
            <a:extLst>
              <a:ext uri="{FF2B5EF4-FFF2-40B4-BE49-F238E27FC236}">
                <a16:creationId xmlns:a16="http://schemas.microsoft.com/office/drawing/2014/main" id="{5268E977-14DC-439A-8FC7-361D1351B445}"/>
              </a:ext>
            </a:extLst>
          </p:cNvPr>
          <p:cNvSpPr txBox="1">
            <a:spLocks/>
          </p:cNvSpPr>
          <p:nvPr/>
        </p:nvSpPr>
        <p:spPr>
          <a:xfrm>
            <a:off x="1065212" y="0"/>
            <a:ext cx="10360501" cy="1219200"/>
          </a:xfrm>
          <a:prstGeom prst="rect">
            <a:avLst/>
          </a:prstGeom>
          <a:effectLst/>
        </p:spPr>
        <p:txBody>
          <a:bodyPr vert="horz" lIns="121899" tIns="60949" rIns="121899" bIns="60949" rtlCol="0" anchor="b" anchorCtr="0">
            <a:normAutofit/>
          </a:bodyPr>
          <a:lst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a:lstStyle>
          <a:p>
            <a:endParaRPr lang="en-US" dirty="0"/>
          </a:p>
        </p:txBody>
      </p:sp>
    </p:spTree>
    <p:extLst>
      <p:ext uri="{BB962C8B-B14F-4D97-AF65-F5344CB8AC3E}">
        <p14:creationId xmlns:p14="http://schemas.microsoft.com/office/powerpoint/2010/main" val="2871123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660400"/>
          </a:xfrm>
        </p:spPr>
        <p:txBody>
          <a:bodyPr/>
          <a:lstStyle/>
          <a:p>
            <a:r>
              <a:rPr lang="en-US" dirty="0"/>
              <a:t>Firefighter </a:t>
            </a:r>
          </a:p>
        </p:txBody>
      </p:sp>
      <p:sp>
        <p:nvSpPr>
          <p:cNvPr id="3" name="Content Placeholder 2"/>
          <p:cNvSpPr>
            <a:spLocks noGrp="1"/>
          </p:cNvSpPr>
          <p:nvPr>
            <p:ph idx="1"/>
          </p:nvPr>
        </p:nvSpPr>
        <p:spPr/>
        <p:txBody>
          <a:bodyPr/>
          <a:lstStyle/>
          <a:p>
            <a:pPr lvl="0"/>
            <a:r>
              <a:rPr lang="en-GB" b="1" dirty="0"/>
              <a:t>Upon arrival of the incident the unit officer will turn in the Accountability Board to Command, an accountability officer, or otherwise designated accountability personnel</a:t>
            </a:r>
            <a:r>
              <a:rPr lang="en-GB" dirty="0"/>
              <a:t>.</a:t>
            </a:r>
            <a:endParaRPr lang="en-US" dirty="0"/>
          </a:p>
          <a:p>
            <a:pPr lvl="1"/>
            <a:r>
              <a:rPr lang="en-GB" dirty="0"/>
              <a:t>In the event of a “Combat Command” situation where the first arriving officer is operating in a combat mode, the Accountability Board should be left on the front officer seat of the unit where the next arriving Command officer can easily locate the board. </a:t>
            </a:r>
          </a:p>
          <a:p>
            <a:pPr lvl="1"/>
            <a:r>
              <a:rPr lang="en-GB" dirty="0"/>
              <a:t>Command should consider a “runner” to collect boards. </a:t>
            </a:r>
            <a:endParaRPr lang="en-US" dirty="0"/>
          </a:p>
          <a:p>
            <a:endParaRPr lang="en-US" dirty="0"/>
          </a:p>
        </p:txBody>
      </p:sp>
      <p:pic>
        <p:nvPicPr>
          <p:cNvPr id="5" name="Picture 2" descr="Image result for fire officers seat">
            <a:extLst>
              <a:ext uri="{FF2B5EF4-FFF2-40B4-BE49-F238E27FC236}">
                <a16:creationId xmlns:a16="http://schemas.microsoft.com/office/drawing/2014/main" id="{C00A9E33-A28F-4B74-8569-3E775A1C71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1812" y="1516527"/>
            <a:ext cx="3454849" cy="48080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E55EFAB-7218-407A-B536-14E9C0622637}"/>
              </a:ext>
            </a:extLst>
          </p:cNvPr>
          <p:cNvPicPr>
            <a:picLocks noChangeAspect="1"/>
          </p:cNvPicPr>
          <p:nvPr/>
        </p:nvPicPr>
        <p:blipFill>
          <a:blip r:embed="rId3"/>
          <a:stretch>
            <a:fillRect/>
          </a:stretch>
        </p:blipFill>
        <p:spPr>
          <a:xfrm rot="19162149">
            <a:off x="9598176" y="4105759"/>
            <a:ext cx="407340" cy="543120"/>
          </a:xfrm>
          <a:prstGeom prst="rect">
            <a:avLst/>
          </a:prstGeom>
        </p:spPr>
      </p:pic>
    </p:spTree>
    <p:extLst>
      <p:ext uri="{BB962C8B-B14F-4D97-AF65-F5344CB8AC3E}">
        <p14:creationId xmlns:p14="http://schemas.microsoft.com/office/powerpoint/2010/main" val="2917704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9133" y="1905000"/>
            <a:ext cx="5180251" cy="914400"/>
          </a:xfrm>
        </p:spPr>
        <p:txBody>
          <a:bodyPr/>
          <a:lstStyle/>
          <a:p>
            <a:r>
              <a:rPr lang="en-US" dirty="0"/>
              <a:t>EMS Personnel</a:t>
            </a:r>
          </a:p>
        </p:txBody>
      </p:sp>
      <p:pic>
        <p:nvPicPr>
          <p:cNvPr id="6" name="Picture Placeholder 5">
            <a:extLst>
              <a:ext uri="{FF2B5EF4-FFF2-40B4-BE49-F238E27FC236}">
                <a16:creationId xmlns:a16="http://schemas.microsoft.com/office/drawing/2014/main" id="{26C1CF98-B1DB-497D-AC0F-2D00A095CA7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6709" b="6709"/>
          <a:stretch>
            <a:fillRect/>
          </a:stretch>
        </p:blipFill>
        <p:spPr>
          <a:xfrm>
            <a:off x="836612" y="1066800"/>
            <a:ext cx="4291143" cy="4954393"/>
          </a:xfrm>
        </p:spPr>
      </p:pic>
      <p:sp>
        <p:nvSpPr>
          <p:cNvPr id="4" name="Text Placeholder 3"/>
          <p:cNvSpPr>
            <a:spLocks noGrp="1"/>
          </p:cNvSpPr>
          <p:nvPr>
            <p:ph type="body" sz="half" idx="2"/>
          </p:nvPr>
        </p:nvSpPr>
        <p:spPr>
          <a:xfrm>
            <a:off x="6399133" y="3200400"/>
            <a:ext cx="5180251" cy="2971800"/>
          </a:xfrm>
        </p:spPr>
        <p:txBody>
          <a:bodyPr>
            <a:normAutofit/>
          </a:bodyPr>
          <a:lstStyle/>
          <a:p>
            <a:pPr lvl="0"/>
            <a:r>
              <a:rPr lang="en-GB" dirty="0"/>
              <a:t>To enhance accountability and to improve tracking of Emergency Medical personnel on emergency scenes, all Jefferson County EMS personnel shall utilize the Accountability System </a:t>
            </a:r>
            <a:r>
              <a:rPr lang="en-GB" u="sng" dirty="0"/>
              <a:t>any time incident command is established on an incident</a:t>
            </a:r>
            <a:r>
              <a:rPr lang="en-GB" dirty="0"/>
              <a:t>.</a:t>
            </a:r>
            <a:endParaRPr lang="en-US" dirty="0"/>
          </a:p>
          <a:p>
            <a:endParaRPr lang="en-US" dirty="0"/>
          </a:p>
        </p:txBody>
      </p:sp>
    </p:spTree>
    <p:extLst>
      <p:ext uri="{BB962C8B-B14F-4D97-AF65-F5344CB8AC3E}">
        <p14:creationId xmlns:p14="http://schemas.microsoft.com/office/powerpoint/2010/main" val="363266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660400"/>
          </a:xfrm>
        </p:spPr>
        <p:txBody>
          <a:bodyPr/>
          <a:lstStyle/>
          <a:p>
            <a:r>
              <a:rPr lang="en-US" dirty="0"/>
              <a:t>EMS Personnel </a:t>
            </a:r>
          </a:p>
        </p:txBody>
      </p:sp>
      <p:sp>
        <p:nvSpPr>
          <p:cNvPr id="3" name="Content Placeholder 2"/>
          <p:cNvSpPr>
            <a:spLocks noGrp="1"/>
          </p:cNvSpPr>
          <p:nvPr>
            <p:ph idx="1"/>
          </p:nvPr>
        </p:nvSpPr>
        <p:spPr/>
        <p:txBody>
          <a:bodyPr>
            <a:normAutofit fontScale="77500" lnSpcReduction="20000"/>
          </a:bodyPr>
          <a:lstStyle/>
          <a:p>
            <a:pPr lvl="0"/>
            <a:r>
              <a:rPr lang="en-GB" dirty="0"/>
              <a:t>Each EMS operational member will be issued an “Accountability Identification.” </a:t>
            </a:r>
            <a:endParaRPr lang="en-US" dirty="0"/>
          </a:p>
          <a:p>
            <a:pPr lvl="0"/>
            <a:r>
              <a:rPr lang="en-GB" dirty="0"/>
              <a:t>Each EMS apparatus will have an “Accountability Board” on which a helmet front specific to that unit will be affixed for each riding position: Driver, Attendant and one Assistant. </a:t>
            </a:r>
            <a:endParaRPr lang="en-US" dirty="0"/>
          </a:p>
          <a:p>
            <a:pPr lvl="0"/>
            <a:r>
              <a:rPr lang="en-GB" dirty="0"/>
              <a:t>Once seated and buckled, the Attendant (</a:t>
            </a:r>
            <a:r>
              <a:rPr lang="en-GB" i="1" dirty="0"/>
              <a:t>or personnel in front right seat</a:t>
            </a:r>
            <a:r>
              <a:rPr lang="en-GB" dirty="0"/>
              <a:t>) will affix the Accountability Cards for all personnel on the EMS unit. </a:t>
            </a:r>
            <a:endParaRPr lang="en-US" dirty="0"/>
          </a:p>
          <a:p>
            <a:pPr lvl="1"/>
            <a:r>
              <a:rPr lang="en-GB" i="1" dirty="0"/>
              <a:t>Personnel that have issued fire gear should have fire gear with them, and they should have removed their Accountability Identification from their helmet prior to boarding the unit. </a:t>
            </a:r>
            <a:endParaRPr lang="en-US" dirty="0"/>
          </a:p>
          <a:p>
            <a:pPr lvl="0"/>
            <a:r>
              <a:rPr lang="en-GB" dirty="0"/>
              <a:t>Affix the Accountability Identification in the associated riding position on the Accountability Board. </a:t>
            </a:r>
            <a:endParaRPr lang="en-US" dirty="0"/>
          </a:p>
          <a:p>
            <a:pPr lvl="1"/>
            <a:r>
              <a:rPr lang="en-GB" i="1" dirty="0"/>
              <a:t>If the unit is driver only, and/or no attendant is aboard, the Attendant riding position should NOT have an Accountability Card affixed. </a:t>
            </a:r>
            <a:endParaRPr lang="en-US" dirty="0"/>
          </a:p>
        </p:txBody>
      </p:sp>
      <p:pic>
        <p:nvPicPr>
          <p:cNvPr id="6" name="Picture 5">
            <a:extLst>
              <a:ext uri="{FF2B5EF4-FFF2-40B4-BE49-F238E27FC236}">
                <a16:creationId xmlns:a16="http://schemas.microsoft.com/office/drawing/2014/main" id="{DD74E2EA-540C-4DB8-BCB0-7D1F6B2847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7738" y="1447800"/>
            <a:ext cx="3867150" cy="5156200"/>
          </a:xfrm>
          <a:prstGeom prst="rect">
            <a:avLst/>
          </a:prstGeom>
        </p:spPr>
      </p:pic>
    </p:spTree>
    <p:extLst>
      <p:ext uri="{BB962C8B-B14F-4D97-AF65-F5344CB8AC3E}">
        <p14:creationId xmlns:p14="http://schemas.microsoft.com/office/powerpoint/2010/main" val="2032985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660400"/>
          </a:xfrm>
        </p:spPr>
        <p:txBody>
          <a:bodyPr/>
          <a:lstStyle/>
          <a:p>
            <a:r>
              <a:rPr lang="en-US" dirty="0"/>
              <a:t>EMS Personnel </a:t>
            </a:r>
          </a:p>
        </p:txBody>
      </p:sp>
      <p:sp>
        <p:nvSpPr>
          <p:cNvPr id="3" name="Content Placeholder 2"/>
          <p:cNvSpPr>
            <a:spLocks noGrp="1"/>
          </p:cNvSpPr>
          <p:nvPr>
            <p:ph idx="1"/>
          </p:nvPr>
        </p:nvSpPr>
        <p:spPr/>
        <p:txBody>
          <a:bodyPr>
            <a:normAutofit fontScale="92500" lnSpcReduction="10000"/>
          </a:bodyPr>
          <a:lstStyle/>
          <a:p>
            <a:pPr lvl="0"/>
            <a:r>
              <a:rPr lang="en-GB" dirty="0"/>
              <a:t>Those EMS personnel operating within an IDLH (or potentially operating within an IDLH) shall affix the helmet front to their assigned unit, and shall wear the helmet for the duration of the incident, as applicable. </a:t>
            </a:r>
            <a:endParaRPr lang="en-US" dirty="0"/>
          </a:p>
          <a:p>
            <a:pPr lvl="0"/>
            <a:r>
              <a:rPr lang="en-GB" b="1" dirty="0"/>
              <a:t>Upon arrival of the incident the DRIVER will turn the Accountability Board into command, an accountability officer or otherwise designated accountability personnel</a:t>
            </a:r>
            <a:r>
              <a:rPr lang="en-GB" dirty="0"/>
              <a:t>.</a:t>
            </a:r>
            <a:endParaRPr lang="en-US" dirty="0"/>
          </a:p>
          <a:p>
            <a:pPr lvl="0"/>
            <a:r>
              <a:rPr lang="en-GB" dirty="0"/>
              <a:t>In the event of an immediate need for EMS, the Accountability Board should be left on the front passenger seat of the unit where the next arriving Command officer can easily locate the board. </a:t>
            </a:r>
            <a:endParaRPr lang="en-US" dirty="0"/>
          </a:p>
          <a:p>
            <a:endParaRPr lang="en-US" dirty="0"/>
          </a:p>
        </p:txBody>
      </p:sp>
      <p:pic>
        <p:nvPicPr>
          <p:cNvPr id="7" name="Picture 6">
            <a:extLst>
              <a:ext uri="{FF2B5EF4-FFF2-40B4-BE49-F238E27FC236}">
                <a16:creationId xmlns:a16="http://schemas.microsoft.com/office/drawing/2014/main" id="{DBD904E1-C560-4B34-9A49-A73720A41FB0}"/>
              </a:ext>
            </a:extLst>
          </p:cNvPr>
          <p:cNvPicPr>
            <a:picLocks noChangeAspect="1"/>
          </p:cNvPicPr>
          <p:nvPr/>
        </p:nvPicPr>
        <p:blipFill rotWithShape="1">
          <a:blip r:embed="rId2"/>
          <a:srcRect t="18499" r="2" b="11240"/>
          <a:stretch/>
        </p:blipFill>
        <p:spPr>
          <a:xfrm>
            <a:off x="7618412" y="2057400"/>
            <a:ext cx="4472806" cy="3024867"/>
          </a:xfrm>
          <a:prstGeom prst="rect">
            <a:avLst/>
          </a:prstGeom>
        </p:spPr>
      </p:pic>
    </p:spTree>
    <p:extLst>
      <p:ext uri="{BB962C8B-B14F-4D97-AF65-F5344CB8AC3E}">
        <p14:creationId xmlns:p14="http://schemas.microsoft.com/office/powerpoint/2010/main" val="2973528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660400"/>
          </a:xfrm>
        </p:spPr>
        <p:txBody>
          <a:bodyPr/>
          <a:lstStyle/>
          <a:p>
            <a:r>
              <a:rPr lang="en-US" dirty="0"/>
              <a:t>POV Response</a:t>
            </a:r>
          </a:p>
        </p:txBody>
      </p:sp>
      <p:sp>
        <p:nvSpPr>
          <p:cNvPr id="3" name="Content Placeholder 2"/>
          <p:cNvSpPr>
            <a:spLocks noGrp="1"/>
          </p:cNvSpPr>
          <p:nvPr>
            <p:ph idx="1"/>
          </p:nvPr>
        </p:nvSpPr>
        <p:spPr/>
        <p:txBody>
          <a:bodyPr>
            <a:normAutofit fontScale="92500" lnSpcReduction="20000"/>
          </a:bodyPr>
          <a:lstStyle/>
          <a:p>
            <a:pPr lvl="0"/>
            <a:r>
              <a:rPr lang="en-GB" b="1" dirty="0"/>
              <a:t>Individual firefighters arriving via personal vehicle shall report to the Command Post, with</a:t>
            </a:r>
            <a:r>
              <a:rPr lang="en-GB" dirty="0"/>
              <a:t> </a:t>
            </a:r>
            <a:r>
              <a:rPr lang="en-GB" b="1" dirty="0"/>
              <a:t>all appropriate gear, and have their Accountability Identification</a:t>
            </a:r>
            <a:r>
              <a:rPr lang="en-GB" dirty="0"/>
              <a:t>. </a:t>
            </a:r>
            <a:endParaRPr lang="en-US" dirty="0"/>
          </a:p>
          <a:p>
            <a:pPr lvl="0"/>
            <a:r>
              <a:rPr lang="en-GB" dirty="0"/>
              <a:t>The Incident Commander will assign a Helmet Front of your newly designated riding assignment, and will affix your Accountability Identification to that spot on the Accountability Board. </a:t>
            </a:r>
            <a:endParaRPr lang="en-US" dirty="0"/>
          </a:p>
          <a:p>
            <a:pPr lvl="1"/>
            <a:r>
              <a:rPr lang="en-GB" i="1" dirty="0"/>
              <a:t>The unit to which you are assigned, may NOT be that of your home company. </a:t>
            </a:r>
            <a:endParaRPr lang="en-US" dirty="0"/>
          </a:p>
          <a:p>
            <a:pPr lvl="0"/>
            <a:r>
              <a:rPr lang="en-GB" u="sng" dirty="0"/>
              <a:t>No member (Fire or EMS) shall enter operational deployment without first reporting to the IC or designated accountability officer, and being assigned a helmet front/unit assignment.</a:t>
            </a:r>
            <a:r>
              <a:rPr lang="en-GB" dirty="0"/>
              <a:t>  </a:t>
            </a:r>
            <a:endParaRPr lang="en-US" dirty="0"/>
          </a:p>
        </p:txBody>
      </p:sp>
      <p:pic>
        <p:nvPicPr>
          <p:cNvPr id="5" name="Picture 4" descr="Image result for command post fire">
            <a:extLst>
              <a:ext uri="{FF2B5EF4-FFF2-40B4-BE49-F238E27FC236}">
                <a16:creationId xmlns:a16="http://schemas.microsoft.com/office/drawing/2014/main" id="{60DBE2E5-5548-4A3A-B553-891833D631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9" r="-339" b="13490"/>
          <a:stretch/>
        </p:blipFill>
        <p:spPr bwMode="auto">
          <a:xfrm>
            <a:off x="7695053" y="1981200"/>
            <a:ext cx="4421665" cy="2819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D74D759-92CA-4C09-A6DC-1CF7D748E815}"/>
              </a:ext>
            </a:extLst>
          </p:cNvPr>
          <p:cNvPicPr>
            <a:picLocks noChangeAspect="1"/>
          </p:cNvPicPr>
          <p:nvPr/>
        </p:nvPicPr>
        <p:blipFill>
          <a:blip r:embed="rId3"/>
          <a:stretch>
            <a:fillRect/>
          </a:stretch>
        </p:blipFill>
        <p:spPr>
          <a:xfrm>
            <a:off x="9066212" y="3505200"/>
            <a:ext cx="492095" cy="656127"/>
          </a:xfrm>
          <a:prstGeom prst="rect">
            <a:avLst/>
          </a:prstGeom>
        </p:spPr>
      </p:pic>
    </p:spTree>
    <p:extLst>
      <p:ext uri="{BB962C8B-B14F-4D97-AF65-F5344CB8AC3E}">
        <p14:creationId xmlns:p14="http://schemas.microsoft.com/office/powerpoint/2010/main" val="131888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1" descr="A close up of a logo&#10;&#10;Description generated with high confidence">
            <a:extLst>
              <a:ext uri="{FF2B5EF4-FFF2-40B4-BE49-F238E27FC236}">
                <a16:creationId xmlns:a16="http://schemas.microsoft.com/office/drawing/2014/main" id="{829EA882-8DCA-4645-893D-CCC319DCC3E2}"/>
              </a:ext>
            </a:extLst>
          </p:cNvPr>
          <p:cNvPicPr>
            <a:picLocks noChangeAspect="1"/>
          </p:cNvPicPr>
          <p:nvPr/>
        </p:nvPicPr>
        <p:blipFill>
          <a:blip r:embed="rId2"/>
          <a:stretch>
            <a:fillRect/>
          </a:stretch>
        </p:blipFill>
        <p:spPr>
          <a:xfrm>
            <a:off x="6490383" y="1800178"/>
            <a:ext cx="2922394" cy="2711712"/>
          </a:xfrm>
          <a:prstGeom prst="rect">
            <a:avLst/>
          </a:prstGeom>
        </p:spPr>
      </p:pic>
      <p:sp>
        <p:nvSpPr>
          <p:cNvPr id="4" name="Content Placeholder 5">
            <a:extLst>
              <a:ext uri="{FF2B5EF4-FFF2-40B4-BE49-F238E27FC236}">
                <a16:creationId xmlns:a16="http://schemas.microsoft.com/office/drawing/2014/main" id="{D9128926-4898-4C80-8637-5FAADE965F77}"/>
              </a:ext>
            </a:extLst>
          </p:cNvPr>
          <p:cNvSpPr txBox="1">
            <a:spLocks noGrp="1"/>
          </p:cNvSpPr>
          <p:nvPr/>
        </p:nvSpPr>
        <p:spPr>
          <a:xfrm>
            <a:off x="1185720" y="304800"/>
            <a:ext cx="9817383" cy="959213"/>
          </a:xfrm>
          <a:prstGeom prst="rect">
            <a:avLst/>
          </a:prstGeom>
          <a:noFill/>
        </p:spPr>
        <p:txBody>
          <a:bodyPr vert="horz" wrap="square" lIns="91416" tIns="45708" rIns="91416" bIns="45708" rtlCol="0" anchor="t">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b="1" dirty="0">
                <a:solidFill>
                  <a:schemeClr val="tx2">
                    <a:lumMod val="40000"/>
                    <a:lumOff val="60000"/>
                  </a:schemeClr>
                </a:solidFill>
              </a:rPr>
              <a:t>IF YOU SEE A FIREFIGHTER ON THE FIREGROUND</a:t>
            </a:r>
          </a:p>
          <a:p>
            <a:pPr lvl="1"/>
            <a:endParaRPr lang="en-US" dirty="0"/>
          </a:p>
        </p:txBody>
      </p:sp>
      <p:pic>
        <p:nvPicPr>
          <p:cNvPr id="8" name="Picture 7">
            <a:extLst>
              <a:ext uri="{FF2B5EF4-FFF2-40B4-BE49-F238E27FC236}">
                <a16:creationId xmlns:a16="http://schemas.microsoft.com/office/drawing/2014/main" id="{D32F4143-6ECE-40C1-81A2-8F758226FAC1}"/>
              </a:ext>
            </a:extLst>
          </p:cNvPr>
          <p:cNvPicPr>
            <a:picLocks noChangeAspect="1"/>
          </p:cNvPicPr>
          <p:nvPr/>
        </p:nvPicPr>
        <p:blipFill rotWithShape="1">
          <a:blip r:embed="rId3"/>
          <a:srcRect r="6332"/>
          <a:stretch/>
        </p:blipFill>
        <p:spPr>
          <a:xfrm>
            <a:off x="2208212" y="1737086"/>
            <a:ext cx="2406720" cy="3305969"/>
          </a:xfrm>
          <a:prstGeom prst="rect">
            <a:avLst/>
          </a:prstGeom>
        </p:spPr>
      </p:pic>
      <p:sp>
        <p:nvSpPr>
          <p:cNvPr id="3" name="TextBox 2">
            <a:extLst>
              <a:ext uri="{FF2B5EF4-FFF2-40B4-BE49-F238E27FC236}">
                <a16:creationId xmlns:a16="http://schemas.microsoft.com/office/drawing/2014/main" id="{26807EC1-507E-45D1-9125-534F0211A88F}"/>
              </a:ext>
            </a:extLst>
          </p:cNvPr>
          <p:cNvSpPr txBox="1"/>
          <p:nvPr/>
        </p:nvSpPr>
        <p:spPr>
          <a:xfrm>
            <a:off x="2611024" y="887614"/>
            <a:ext cx="1636645" cy="830524"/>
          </a:xfrm>
          <a:prstGeom prst="rect">
            <a:avLst/>
          </a:prstGeom>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399" b="1" dirty="0">
                <a:solidFill>
                  <a:srgbClr val="FF0000"/>
                </a:solidFill>
              </a:rPr>
              <a:t>WITH THIS</a:t>
            </a:r>
          </a:p>
        </p:txBody>
      </p:sp>
      <p:sp>
        <p:nvSpPr>
          <p:cNvPr id="7" name="TextBox 6">
            <a:extLst>
              <a:ext uri="{FF2B5EF4-FFF2-40B4-BE49-F238E27FC236}">
                <a16:creationId xmlns:a16="http://schemas.microsoft.com/office/drawing/2014/main" id="{1CD6A0E8-CCE5-4242-AB21-7032BF7373D0}"/>
              </a:ext>
            </a:extLst>
          </p:cNvPr>
          <p:cNvSpPr txBox="1"/>
          <p:nvPr/>
        </p:nvSpPr>
        <p:spPr>
          <a:xfrm>
            <a:off x="7547141" y="1079137"/>
            <a:ext cx="1636645" cy="461417"/>
          </a:xfrm>
          <a:prstGeom prst="rect">
            <a:avLst/>
          </a:prstGeom>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399" b="1" dirty="0">
                <a:solidFill>
                  <a:srgbClr val="FF0000"/>
                </a:solidFill>
              </a:rPr>
              <a:t>THIS</a:t>
            </a:r>
          </a:p>
        </p:txBody>
      </p:sp>
      <p:sp>
        <p:nvSpPr>
          <p:cNvPr id="9" name="TextBox 8">
            <a:extLst>
              <a:ext uri="{FF2B5EF4-FFF2-40B4-BE49-F238E27FC236}">
                <a16:creationId xmlns:a16="http://schemas.microsoft.com/office/drawing/2014/main" id="{9E249AE3-C186-432C-B9AC-676D6091EB0B}"/>
              </a:ext>
            </a:extLst>
          </p:cNvPr>
          <p:cNvSpPr txBox="1"/>
          <p:nvPr/>
        </p:nvSpPr>
        <p:spPr>
          <a:xfrm>
            <a:off x="4893578" y="1446005"/>
            <a:ext cx="1636645" cy="830524"/>
          </a:xfrm>
          <a:prstGeom prst="rect">
            <a:avLst/>
          </a:prstGeom>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399" b="1" dirty="0">
                <a:solidFill>
                  <a:srgbClr val="FF0000"/>
                </a:solidFill>
              </a:rPr>
              <a:t>INSTEAD OF</a:t>
            </a:r>
          </a:p>
        </p:txBody>
      </p:sp>
      <p:sp>
        <p:nvSpPr>
          <p:cNvPr id="5" name="Arrow: Down 4">
            <a:extLst>
              <a:ext uri="{FF2B5EF4-FFF2-40B4-BE49-F238E27FC236}">
                <a16:creationId xmlns:a16="http://schemas.microsoft.com/office/drawing/2014/main" id="{5D17F6C4-EA77-431B-A34E-C910EFC078B7}"/>
              </a:ext>
            </a:extLst>
          </p:cNvPr>
          <p:cNvSpPr/>
          <p:nvPr/>
        </p:nvSpPr>
        <p:spPr>
          <a:xfrm>
            <a:off x="3256933" y="1685551"/>
            <a:ext cx="378600" cy="11309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7" name="TextBox 16">
            <a:extLst>
              <a:ext uri="{FF2B5EF4-FFF2-40B4-BE49-F238E27FC236}">
                <a16:creationId xmlns:a16="http://schemas.microsoft.com/office/drawing/2014/main" id="{5DBFDCA7-3745-4223-A1E6-9E4CACEA51B4}"/>
              </a:ext>
            </a:extLst>
          </p:cNvPr>
          <p:cNvSpPr txBox="1"/>
          <p:nvPr/>
        </p:nvSpPr>
        <p:spPr>
          <a:xfrm>
            <a:off x="1101951" y="5120914"/>
            <a:ext cx="9984922" cy="1077194"/>
          </a:xfrm>
          <a:prstGeom prst="rect">
            <a:avLst/>
          </a:prstGeom>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3200" dirty="0">
                <a:solidFill>
                  <a:schemeClr val="tx2">
                    <a:lumMod val="40000"/>
                    <a:lumOff val="60000"/>
                  </a:schemeClr>
                </a:solidFill>
              </a:rPr>
              <a:t>YOU KNOW IMMEDIATELY HE/SHE IS NOT PROPERLY ACCOUNTED FOR AND IS POSSIBLY FREELANCING</a:t>
            </a:r>
          </a:p>
        </p:txBody>
      </p:sp>
      <p:sp>
        <p:nvSpPr>
          <p:cNvPr id="13" name="Arrow: Down 12">
            <a:extLst>
              <a:ext uri="{FF2B5EF4-FFF2-40B4-BE49-F238E27FC236}">
                <a16:creationId xmlns:a16="http://schemas.microsoft.com/office/drawing/2014/main" id="{D6B66039-B430-4304-9645-CE4444A6CA78}"/>
              </a:ext>
            </a:extLst>
          </p:cNvPr>
          <p:cNvSpPr/>
          <p:nvPr/>
        </p:nvSpPr>
        <p:spPr>
          <a:xfrm>
            <a:off x="7782200" y="1613501"/>
            <a:ext cx="378600" cy="11309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extLst>
      <p:ext uri="{BB962C8B-B14F-4D97-AF65-F5344CB8AC3E}">
        <p14:creationId xmlns:p14="http://schemas.microsoft.com/office/powerpoint/2010/main" val="295740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Terminating Accountability</a:t>
            </a:r>
          </a:p>
        </p:txBody>
      </p:sp>
      <p:sp>
        <p:nvSpPr>
          <p:cNvPr id="3" name="Text Placeholder 2"/>
          <p:cNvSpPr>
            <a:spLocks noGrp="1"/>
          </p:cNvSpPr>
          <p:nvPr>
            <p:ph type="body" idx="1"/>
          </p:nvPr>
        </p:nvSpPr>
        <p:spPr/>
        <p:txBody>
          <a:bodyPr/>
          <a:lstStyle/>
          <a:p>
            <a:r>
              <a:rPr lang="en-US" dirty="0"/>
              <a:t>Jefferson County Fire and Rescue Association</a:t>
            </a:r>
          </a:p>
        </p:txBody>
      </p:sp>
    </p:spTree>
    <p:extLst>
      <p:ext uri="{BB962C8B-B14F-4D97-AF65-F5344CB8AC3E}">
        <p14:creationId xmlns:p14="http://schemas.microsoft.com/office/powerpoint/2010/main" val="292912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7D613E-B6B3-40D9-A58F-1A5D677E0397}"/>
              </a:ext>
            </a:extLst>
          </p:cNvPr>
          <p:cNvSpPr>
            <a:spLocks noGrp="1"/>
          </p:cNvSpPr>
          <p:nvPr>
            <p:ph type="title"/>
          </p:nvPr>
        </p:nvSpPr>
        <p:spPr/>
        <p:txBody>
          <a:bodyPr/>
          <a:lstStyle/>
          <a:p>
            <a:r>
              <a:rPr lang="en-US" dirty="0"/>
              <a:t>Termination of Accountability </a:t>
            </a:r>
          </a:p>
        </p:txBody>
      </p:sp>
      <p:sp>
        <p:nvSpPr>
          <p:cNvPr id="6" name="Content Placeholder 5">
            <a:extLst>
              <a:ext uri="{FF2B5EF4-FFF2-40B4-BE49-F238E27FC236}">
                <a16:creationId xmlns:a16="http://schemas.microsoft.com/office/drawing/2014/main" id="{4D5C042A-5776-4B4D-BCA5-B3606C09AB3B}"/>
              </a:ext>
            </a:extLst>
          </p:cNvPr>
          <p:cNvSpPr>
            <a:spLocks noGrp="1"/>
          </p:cNvSpPr>
          <p:nvPr>
            <p:ph idx="1"/>
          </p:nvPr>
        </p:nvSpPr>
        <p:spPr/>
        <p:txBody>
          <a:bodyPr>
            <a:normAutofit fontScale="77500" lnSpcReduction="20000"/>
          </a:bodyPr>
          <a:lstStyle/>
          <a:p>
            <a:pPr lvl="0"/>
            <a:r>
              <a:rPr lang="en-GB" dirty="0"/>
              <a:t>Accountability will be maintained at least until the IDLH environment has been mitigated. The Accountability Boards should be retained by Command until Command is terminated and/or the unit has been released. </a:t>
            </a:r>
            <a:endParaRPr lang="en-US" dirty="0"/>
          </a:p>
          <a:p>
            <a:pPr lvl="0"/>
            <a:r>
              <a:rPr lang="en-GB" dirty="0"/>
              <a:t>When the unit is released, it is the responsibility of the Unit Officer or Ambulance Driver to obtain the Accountability Board for that unit. </a:t>
            </a:r>
            <a:endParaRPr lang="en-US" dirty="0"/>
          </a:p>
          <a:p>
            <a:pPr lvl="0"/>
            <a:r>
              <a:rPr lang="en-GB" dirty="0"/>
              <a:t>The Accountability Boards should remain intact until the unit has completely returned to the station, and personnel are getting off the unit, and/or no new emergency response is indicated. </a:t>
            </a:r>
            <a:endParaRPr lang="en-US" dirty="0"/>
          </a:p>
          <a:p>
            <a:pPr lvl="0"/>
            <a:r>
              <a:rPr lang="en-GB" dirty="0"/>
              <a:t>Upon release from the unit, the officer and crew must make certain the helmet fronts are returned to the Accountability Board, the Accountability Identifications are returned, and the Accountability Board is replaced in the unit ready for the next call.</a:t>
            </a:r>
            <a:endParaRPr lang="en-US" dirty="0"/>
          </a:p>
          <a:p>
            <a:pPr lvl="0"/>
            <a:r>
              <a:rPr lang="en-GB" dirty="0"/>
              <a:t>If a member leaves the scene prior to the unit, they must return their helmet front, and have their Accountability Identification removed from the Accountability Board. </a:t>
            </a:r>
            <a:endParaRPr lang="en-US" dirty="0"/>
          </a:p>
          <a:p>
            <a:endParaRPr lang="en-US" dirty="0"/>
          </a:p>
        </p:txBody>
      </p:sp>
    </p:spTree>
    <p:extLst>
      <p:ext uri="{BB962C8B-B14F-4D97-AF65-F5344CB8AC3E}">
        <p14:creationId xmlns:p14="http://schemas.microsoft.com/office/powerpoint/2010/main" val="355416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D89F6-55B9-4BA2-B972-9CCC878989DB}"/>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63F1E78C-78D3-4B53-85A5-8B699A157728}"/>
              </a:ext>
            </a:extLst>
          </p:cNvPr>
          <p:cNvSpPr>
            <a:spLocks noGrp="1"/>
          </p:cNvSpPr>
          <p:nvPr>
            <p:ph idx="1"/>
          </p:nvPr>
        </p:nvSpPr>
        <p:spPr/>
        <p:txBody>
          <a:bodyPr>
            <a:normAutofit lnSpcReduction="10000"/>
          </a:bodyPr>
          <a:lstStyle/>
          <a:p>
            <a:pPr>
              <a:buFont typeface="Wingdings" panose="05000000000000000000" pitchFamily="2" charset="2"/>
              <a:buChar char="ü"/>
            </a:pPr>
            <a:r>
              <a:rPr lang="en-US" dirty="0"/>
              <a:t>Have all Helmet Shields installed.</a:t>
            </a:r>
          </a:p>
          <a:p>
            <a:pPr>
              <a:buFont typeface="Wingdings" panose="05000000000000000000" pitchFamily="2" charset="2"/>
              <a:buChar char="ü"/>
            </a:pPr>
            <a:r>
              <a:rPr lang="en-US" dirty="0"/>
              <a:t>Install SCBA Identifiers.</a:t>
            </a:r>
          </a:p>
          <a:p>
            <a:pPr>
              <a:buFont typeface="Wingdings" panose="05000000000000000000" pitchFamily="2" charset="2"/>
              <a:buChar char="ü"/>
            </a:pPr>
            <a:r>
              <a:rPr lang="en-US" dirty="0"/>
              <a:t>Have all personnel Accountability ID cards printed</a:t>
            </a:r>
          </a:p>
          <a:p>
            <a:pPr lvl="1">
              <a:buFont typeface="Arial" panose="020B0604020202020204" pitchFamily="34" charset="0"/>
              <a:buChar char="•"/>
            </a:pPr>
            <a:r>
              <a:rPr lang="en-US" dirty="0"/>
              <a:t>(JCESA, Station 4, Station 3)</a:t>
            </a:r>
          </a:p>
          <a:p>
            <a:pPr>
              <a:buFont typeface="Wingdings" panose="05000000000000000000" pitchFamily="2" charset="2"/>
              <a:buChar char="ü"/>
            </a:pPr>
            <a:r>
              <a:rPr lang="en-US" dirty="0"/>
              <a:t>Place Unit Inserts on Accountability Boards, and place in apparatus – make sure officer insert it correctly placed.</a:t>
            </a:r>
          </a:p>
          <a:p>
            <a:pPr>
              <a:buFont typeface="Wingdings" panose="05000000000000000000" pitchFamily="2" charset="2"/>
              <a:buChar char="ü"/>
            </a:pPr>
            <a:r>
              <a:rPr lang="en-US" dirty="0"/>
              <a:t>Train and Manage your personnel in the use of the system </a:t>
            </a:r>
          </a:p>
          <a:p>
            <a:pPr lvl="1">
              <a:buFont typeface="Arial" panose="020B0604020202020204" pitchFamily="34" charset="0"/>
              <a:buChar char="•"/>
            </a:pPr>
            <a:r>
              <a:rPr lang="en-US" dirty="0"/>
              <a:t>Always Use The System! It’s a necessary habit. </a:t>
            </a:r>
          </a:p>
          <a:p>
            <a:r>
              <a:rPr lang="en-US" dirty="0"/>
              <a:t>In Progress: Command Board Integration</a:t>
            </a:r>
          </a:p>
        </p:txBody>
      </p:sp>
    </p:spTree>
    <p:extLst>
      <p:ext uri="{BB962C8B-B14F-4D97-AF65-F5344CB8AC3E}">
        <p14:creationId xmlns:p14="http://schemas.microsoft.com/office/powerpoint/2010/main" val="3827400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D2566-965D-4D9C-A32B-66358A6298FA}"/>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2532A3C7-6B46-4816-AE45-4101135B9DC9}"/>
              </a:ext>
            </a:extLst>
          </p:cNvPr>
          <p:cNvSpPr>
            <a:spLocks noGrp="1"/>
          </p:cNvSpPr>
          <p:nvPr>
            <p:ph idx="1"/>
          </p:nvPr>
        </p:nvSpPr>
        <p:spPr>
          <a:xfrm>
            <a:off x="4646612" y="914400"/>
            <a:ext cx="10360501" cy="4470400"/>
          </a:xfrm>
        </p:spPr>
        <p:txBody>
          <a:bodyPr>
            <a:noAutofit/>
          </a:bodyPr>
          <a:lstStyle/>
          <a:p>
            <a:pPr marL="0" indent="0">
              <a:buNone/>
            </a:pPr>
            <a:r>
              <a:rPr lang="en-US" sz="50000" dirty="0"/>
              <a:t>?</a:t>
            </a:r>
          </a:p>
        </p:txBody>
      </p:sp>
    </p:spTree>
    <p:extLst>
      <p:ext uri="{BB962C8B-B14F-4D97-AF65-F5344CB8AC3E}">
        <p14:creationId xmlns:p14="http://schemas.microsoft.com/office/powerpoint/2010/main" val="1014786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potx" id="{50B211C3-0308-4A23-B662-EA2AE6F4DF70}" vid="{1581190B-70AB-4E5E-B6DA-D42AF0078983}"/>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Red radial lines presentation (widescreen)</Template>
  <TotalTime>1916</TotalTime>
  <Words>1920</Words>
  <Application>Microsoft Office PowerPoint</Application>
  <PresentationFormat>Custom</PresentationFormat>
  <Paragraphs>156</Paragraphs>
  <Slides>35</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Cambria</vt:lpstr>
      <vt:lpstr>Symbol</vt:lpstr>
      <vt:lpstr>Times New Roman</vt:lpstr>
      <vt:lpstr>Wingdings</vt:lpstr>
      <vt:lpstr>Wingdings 3</vt:lpstr>
      <vt:lpstr>Red Radial 16x9</vt:lpstr>
      <vt:lpstr>Emergency Scene Accountability Training</vt:lpstr>
      <vt:lpstr>Agenda</vt:lpstr>
      <vt:lpstr>Purpose and Introduction</vt:lpstr>
      <vt:lpstr>Purpose and Introduction Continued</vt:lpstr>
      <vt:lpstr>Can we save a life?</vt:lpstr>
      <vt:lpstr>Implement accountability</vt:lpstr>
      <vt:lpstr>Implement accountability</vt:lpstr>
      <vt:lpstr>Implement Accountability</vt:lpstr>
      <vt:lpstr>Accountability System Components</vt:lpstr>
      <vt:lpstr>PowerPoint Presentation</vt:lpstr>
      <vt:lpstr>Identification of Personnel</vt:lpstr>
      <vt:lpstr>Helmet Colors</vt:lpstr>
      <vt:lpstr>Helmet Shields</vt:lpstr>
      <vt:lpstr>Helmet shields</vt:lpstr>
      <vt:lpstr>Shield Inserts</vt:lpstr>
      <vt:lpstr>Shield Inserts</vt:lpstr>
      <vt:lpstr>Who is this? What is his rank?  Is he on Engine, Truck or Rescue Squad?</vt:lpstr>
      <vt:lpstr>Who is this? What is his rank?  Is he on Engine, Truck or Rescue Squad?</vt:lpstr>
      <vt:lpstr>SCBA Identification</vt:lpstr>
      <vt:lpstr>Accountability Boards</vt:lpstr>
      <vt:lpstr>System features and advantages</vt:lpstr>
      <vt:lpstr>PowerPoint Presentation</vt:lpstr>
      <vt:lpstr>Emergency Scene Procedures</vt:lpstr>
      <vt:lpstr>Firefighter </vt:lpstr>
      <vt:lpstr>PowerPoint Presentation</vt:lpstr>
      <vt:lpstr>Firefighter </vt:lpstr>
      <vt:lpstr>EMS Personnel</vt:lpstr>
      <vt:lpstr>EMS Personnel </vt:lpstr>
      <vt:lpstr>EMS Personnel </vt:lpstr>
      <vt:lpstr>POV Response</vt:lpstr>
      <vt:lpstr>PowerPoint Presentation</vt:lpstr>
      <vt:lpstr>Terminating Accountability</vt:lpstr>
      <vt:lpstr>Termination of Accountability </vt:lpstr>
      <vt:lpstr>Next Steps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Scene Accountability Training</dc:title>
  <dc:creator>Marshall DeMeritt</dc:creator>
  <cp:lastModifiedBy>Marshall DeMeritt</cp:lastModifiedBy>
  <cp:revision>61</cp:revision>
  <dcterms:created xsi:type="dcterms:W3CDTF">2019-06-07T14:00:50Z</dcterms:created>
  <dcterms:modified xsi:type="dcterms:W3CDTF">2019-09-18T12:23:38Z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